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10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2"/>
  </p:notesMasterIdLst>
  <p:sldIdLst>
    <p:sldId id="309" r:id="rId3"/>
    <p:sldId id="367" r:id="rId4"/>
    <p:sldId id="301" r:id="rId5"/>
    <p:sldId id="259" r:id="rId6"/>
    <p:sldId id="355" r:id="rId7"/>
    <p:sldId id="401" r:id="rId8"/>
    <p:sldId id="549" r:id="rId9"/>
    <p:sldId id="550" r:id="rId10"/>
    <p:sldId id="551" r:id="rId11"/>
    <p:sldId id="552" r:id="rId12"/>
    <p:sldId id="553" r:id="rId13"/>
    <p:sldId id="431" r:id="rId14"/>
    <p:sldId id="433" r:id="rId15"/>
    <p:sldId id="432" r:id="rId16"/>
    <p:sldId id="434" r:id="rId17"/>
    <p:sldId id="461" r:id="rId18"/>
    <p:sldId id="462" r:id="rId19"/>
    <p:sldId id="463" r:id="rId20"/>
    <p:sldId id="464" r:id="rId21"/>
    <p:sldId id="465" r:id="rId23"/>
    <p:sldId id="493" r:id="rId24"/>
    <p:sldId id="492" r:id="rId25"/>
    <p:sldId id="521" r:id="rId26"/>
    <p:sldId id="520" r:id="rId27"/>
    <p:sldId id="398" r:id="rId28"/>
    <p:sldId id="435" r:id="rId29"/>
    <p:sldId id="436" r:id="rId30"/>
    <p:sldId id="407" r:id="rId31"/>
    <p:sldId id="331" r:id="rId32"/>
    <p:sldId id="346" r:id="rId33"/>
    <p:sldId id="358" r:id="rId34"/>
    <p:sldId id="356" r:id="rId35"/>
    <p:sldId id="357" r:id="rId36"/>
    <p:sldId id="260" r:id="rId37"/>
    <p:sldId id="313" r:id="rId38"/>
    <p:sldId id="314" r:id="rId39"/>
    <p:sldId id="317" r:id="rId40"/>
    <p:sldId id="347" r:id="rId41"/>
    <p:sldId id="363" r:id="rId42"/>
    <p:sldId id="364" r:id="rId43"/>
    <p:sldId id="307" r:id="rId44"/>
    <p:sldId id="293" r:id="rId45"/>
    <p:sldId id="340" r:id="rId46"/>
    <p:sldId id="344" r:id="rId47"/>
    <p:sldId id="359" r:id="rId48"/>
    <p:sldId id="360" r:id="rId49"/>
    <p:sldId id="361" r:id="rId50"/>
    <p:sldId id="362" r:id="rId51"/>
    <p:sldId id="312" r:id="rId52"/>
    <p:sldId id="302" r:id="rId53"/>
  </p:sldIdLst>
  <p:sldSz cx="12192000" cy="6858000"/>
  <p:notesSz cx="6858000" cy="9144000"/>
  <p:custDataLst>
    <p:tags r:id="rId57"/>
  </p:custDataLst>
  <p:defaultTextStyle>
    <a:defPPr>
      <a:defRPr lang="zh-CN"/>
    </a:defPPr>
    <a:lvl1pPr algn="l" rtl="0" fontAlgn="base">
      <a:spcBef>
        <a:spcPct val="0"/>
      </a:spcBef>
      <a:spcAft>
        <a:spcPct val="0"/>
      </a:spcAft>
      <a:defRPr sz="34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34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34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34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34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34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sz="34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sz="34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sz="34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2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0000"/>
    <a:srgbClr val="FFFFCC"/>
    <a:srgbClr val="E2641E"/>
    <a:srgbClr val="CC66FF"/>
    <a:srgbClr val="ECFDE7"/>
    <a:srgbClr val="CC00FF"/>
    <a:srgbClr val="0066FF"/>
    <a:srgbClr val="FF9900"/>
    <a:srgbClr val="0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22" autoAdjust="0"/>
  </p:normalViewPr>
  <p:slideViewPr>
    <p:cSldViewPr showGuides="1">
      <p:cViewPr varScale="1">
        <p:scale>
          <a:sx n="75" d="100"/>
          <a:sy n="75" d="100"/>
        </p:scale>
        <p:origin x="60" y="252"/>
      </p:cViewPr>
      <p:guideLst>
        <p:guide orient="horz" pos="2162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7" Type="http://schemas.openxmlformats.org/officeDocument/2006/relationships/tags" Target="tags/tag26.xml"/><Relationship Id="rId56" Type="http://schemas.openxmlformats.org/officeDocument/2006/relationships/tableStyles" Target="tableStyles.xml"/><Relationship Id="rId55" Type="http://schemas.openxmlformats.org/officeDocument/2006/relationships/viewProps" Target="viewProps.xml"/><Relationship Id="rId54" Type="http://schemas.openxmlformats.org/officeDocument/2006/relationships/presProps" Target="presProps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3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/>
            </a:lvl1pPr>
          </a:lstStyle>
          <a:p>
            <a:pPr>
              <a:defRPr/>
            </a:pPr>
            <a:fld id="{F94B3E8C-1BF2-488D-ACF3-4893699E2E0C}" type="datetimeFigureOut">
              <a:rPr lang="zh-CN" altLang="en-US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 smtClean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noProof="0" smtClean="0"/>
              <a:t>单击此处编辑母版文本样式</a:t>
            </a:r>
            <a:endParaRPr lang="zh-CN" altLang="en-US" noProof="0" smtClean="0"/>
          </a:p>
          <a:p>
            <a:pPr lvl="1"/>
            <a:r>
              <a:rPr lang="zh-CN" altLang="en-US" noProof="0" smtClean="0"/>
              <a:t>第二级</a:t>
            </a:r>
            <a:endParaRPr lang="zh-CN" altLang="en-US" noProof="0" smtClean="0"/>
          </a:p>
          <a:p>
            <a:pPr lvl="2"/>
            <a:r>
              <a:rPr lang="zh-CN" altLang="en-US" noProof="0" smtClean="0"/>
              <a:t>第三级</a:t>
            </a:r>
            <a:endParaRPr lang="zh-CN" altLang="en-US" noProof="0" smtClean="0"/>
          </a:p>
          <a:p>
            <a:pPr lvl="3"/>
            <a:r>
              <a:rPr lang="zh-CN" altLang="en-US" noProof="0" smtClean="0"/>
              <a:t>第四级</a:t>
            </a:r>
            <a:endParaRPr lang="zh-CN" altLang="en-US" noProof="0" smtClean="0"/>
          </a:p>
          <a:p>
            <a:pPr lvl="4"/>
            <a:r>
              <a:rPr lang="zh-CN" altLang="en-US" noProof="0" smtClean="0"/>
              <a:t>第五级</a:t>
            </a:r>
            <a:endParaRPr lang="zh-CN" altLang="en-US" noProof="0" smtClean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algn="r">
              <a:defRPr sz="1200" b="0"/>
            </a:lvl1pPr>
          </a:lstStyle>
          <a:p>
            <a:fld id="{80C85642-B277-494B-9F0C-5F192F5DF3BD}" type="slidenum">
              <a:rPr lang="zh-CN" altLang="en-US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69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2970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73CDB1AE-C8D9-4981-A3D7-8C39E990F04C}" type="slidenum">
              <a:rPr lang="zh-CN" altLang="en-US" sz="1200"/>
            </a:fld>
            <a:endParaRPr lang="en-US" altLang="zh-CN" sz="120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69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2970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73CDB1AE-C8D9-4981-A3D7-8C39E990F04C}" type="slidenum">
              <a:rPr lang="zh-CN" altLang="en-US" sz="1200"/>
            </a:fld>
            <a:endParaRPr lang="en-US" altLang="zh-CN" sz="120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69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2970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73CDB1AE-C8D9-4981-A3D7-8C39E990F04C}" type="slidenum">
              <a:rPr lang="zh-CN" altLang="en-US" sz="1200"/>
            </a:fld>
            <a:endParaRPr lang="en-US" altLang="zh-CN" sz="120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154DF4B-1FCF-4696-B2DD-F7911CE1E612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2CB2D3C-D51C-4C01-AC05-CE7B803235DB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BF3A47D-CCF2-4E16-A37A-29858E00C7E8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8279116-D3F4-433F-B795-3F0FBE715A84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5B521CD-CEBE-4089-848B-94D0CBC90487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932AFAB-655C-44FB-B5BE-4A0B48E205FE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D282E12-4ADC-405C-A6AC-22DE3058A67E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3B88C7F-6F4F-4A27-A1FC-BBA791498BD9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0631193-5BFF-4808-817F-CE7FB0E111AC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1D9F240-6266-45B1-AC51-BD92A73613FE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0EA18FA-D502-4580-9462-F9450706CE86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 smtClean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 smtClean="0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>
              <a:defRPr sz="1400" b="0">
                <a:latin typeface="+mn-lt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ctr">
              <a:defRPr sz="1400" b="0">
                <a:latin typeface="+mn-lt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defRPr sz="1400" b="0">
                <a:latin typeface="Arial" panose="020B0604020202020204" pitchFamily="34" charset="0"/>
              </a:defRPr>
            </a:lvl1pPr>
          </a:lstStyle>
          <a:p>
            <a:fld id="{85F7354E-12C1-4F00-8BF9-796FD64033DB}" type="slidenum">
              <a:rPr lang="en-US" altLang="zh-CN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8.jpeg"/><Relationship Id="rId1" Type="http://schemas.openxmlformats.org/officeDocument/2006/relationships/image" Target="../media/image17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4.xml"/><Relationship Id="rId1" Type="http://schemas.openxmlformats.org/officeDocument/2006/relationships/tags" Target="../tags/tag3.xml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image" Target="../media/image26.jpeg"/><Relationship Id="rId8" Type="http://schemas.openxmlformats.org/officeDocument/2006/relationships/image" Target="../media/image25.png"/><Relationship Id="rId7" Type="http://schemas.openxmlformats.org/officeDocument/2006/relationships/image" Target="../media/image24.jpeg"/><Relationship Id="rId6" Type="http://schemas.openxmlformats.org/officeDocument/2006/relationships/image" Target="../media/image23.jpeg"/><Relationship Id="rId5" Type="http://schemas.openxmlformats.org/officeDocument/2006/relationships/image" Target="../media/image22.png"/><Relationship Id="rId4" Type="http://schemas.openxmlformats.org/officeDocument/2006/relationships/image" Target="../media/image21.jpeg"/><Relationship Id="rId3" Type="http://schemas.openxmlformats.org/officeDocument/2006/relationships/image" Target="../media/image20.png"/><Relationship Id="rId2" Type="http://schemas.openxmlformats.org/officeDocument/2006/relationships/slide" Target="slide13.xml"/><Relationship Id="rId11" Type="http://schemas.openxmlformats.org/officeDocument/2006/relationships/slideLayout" Target="../slideLayouts/slideLayout7.xml"/><Relationship Id="rId10" Type="http://schemas.openxmlformats.org/officeDocument/2006/relationships/tags" Target="../tags/tag5.xml"/><Relationship Id="rId1" Type="http://schemas.openxmlformats.org/officeDocument/2006/relationships/image" Target="../media/image19.jpeg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30.jpeg"/><Relationship Id="rId4" Type="http://schemas.openxmlformats.org/officeDocument/2006/relationships/slide" Target="slide12.xml"/><Relationship Id="rId3" Type="http://schemas.openxmlformats.org/officeDocument/2006/relationships/image" Target="../media/image29.jpeg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26.jpeg"/><Relationship Id="rId6" Type="http://schemas.openxmlformats.org/officeDocument/2006/relationships/image" Target="../media/image25.png"/><Relationship Id="rId5" Type="http://schemas.openxmlformats.org/officeDocument/2006/relationships/image" Target="../media/image24.jpeg"/><Relationship Id="rId4" Type="http://schemas.openxmlformats.org/officeDocument/2006/relationships/image" Target="../media/image23.jpeg"/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tags" Target="../tags/tag6.xml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tags" Target="../tags/tag11.xml"/><Relationship Id="rId8" Type="http://schemas.openxmlformats.org/officeDocument/2006/relationships/tags" Target="../tags/tag10.xml"/><Relationship Id="rId7" Type="http://schemas.openxmlformats.org/officeDocument/2006/relationships/tags" Target="../tags/tag9.xml"/><Relationship Id="rId6" Type="http://schemas.openxmlformats.org/officeDocument/2006/relationships/tags" Target="../tags/tag8.xml"/><Relationship Id="rId5" Type="http://schemas.openxmlformats.org/officeDocument/2006/relationships/tags" Target="../tags/tag7.xml"/><Relationship Id="rId4" Type="http://schemas.openxmlformats.org/officeDocument/2006/relationships/image" Target="../media/image16.png"/><Relationship Id="rId3" Type="http://schemas.microsoft.com/office/2007/relationships/media" Target="../media/media2.mp3"/><Relationship Id="rId2" Type="http://schemas.openxmlformats.org/officeDocument/2006/relationships/audio" Target="../media/media2.mp3"/><Relationship Id="rId11" Type="http://schemas.openxmlformats.org/officeDocument/2006/relationships/slideLayout" Target="../slideLayouts/slideLayout7.xml"/><Relationship Id="rId10" Type="http://schemas.openxmlformats.org/officeDocument/2006/relationships/tags" Target="../tags/tag12.xml"/><Relationship Id="rId1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tags" Target="../tags/tag17.xml"/><Relationship Id="rId7" Type="http://schemas.openxmlformats.org/officeDocument/2006/relationships/tags" Target="../tags/tag16.xml"/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image" Target="../media/image9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2.png"/><Relationship Id="rId1" Type="http://schemas.openxmlformats.org/officeDocument/2006/relationships/image" Target="../media/image9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4.jpeg"/><Relationship Id="rId1" Type="http://schemas.openxmlformats.org/officeDocument/2006/relationships/tags" Target="../tags/tag18.xml"/></Relationships>
</file>

<file path=ppt/slides/_rels/slide1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36.jpeg"/><Relationship Id="rId3" Type="http://schemas.openxmlformats.org/officeDocument/2006/relationships/image" Target="../media/image35.png"/><Relationship Id="rId2" Type="http://schemas.openxmlformats.org/officeDocument/2006/relationships/tags" Target="../tags/tag19.xml"/><Relationship Id="rId1" Type="http://schemas.openxmlformats.org/officeDocument/2006/relationships/image" Target="../media/image9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tags" Target="../tags/tag20.xml"/><Relationship Id="rId7" Type="http://schemas.openxmlformats.org/officeDocument/2006/relationships/image" Target="../media/image42.png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image" Target="../media/image9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7.png"/><Relationship Id="rId1" Type="http://schemas.openxmlformats.org/officeDocument/2006/relationships/tags" Target="../tags/tag21.xml"/></Relationships>
</file>

<file path=ppt/slides/_rels/slide2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36.jpeg"/><Relationship Id="rId3" Type="http://schemas.openxmlformats.org/officeDocument/2006/relationships/image" Target="../media/image35.png"/><Relationship Id="rId2" Type="http://schemas.openxmlformats.org/officeDocument/2006/relationships/tags" Target="../tags/tag22.xml"/><Relationship Id="rId1" Type="http://schemas.openxmlformats.org/officeDocument/2006/relationships/image" Target="../media/image9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2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2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36.jpeg"/><Relationship Id="rId3" Type="http://schemas.openxmlformats.org/officeDocument/2006/relationships/image" Target="../media/image35.png"/><Relationship Id="rId2" Type="http://schemas.openxmlformats.org/officeDocument/2006/relationships/tags" Target="../tags/tag25.xml"/><Relationship Id="rId1" Type="http://schemas.openxmlformats.org/officeDocument/2006/relationships/image" Target="../media/image9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image" Target="../media/image4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48.png"/><Relationship Id="rId2" Type="http://schemas.openxmlformats.org/officeDocument/2006/relationships/image" Target="../media/image47.jpeg"/><Relationship Id="rId1" Type="http://schemas.openxmlformats.org/officeDocument/2006/relationships/image" Target="../media/image46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hemeOverride" Target="../theme/themeOverride2.xml"/><Relationship Id="rId1" Type="http://schemas.openxmlformats.org/officeDocument/2006/relationships/image" Target="../media/image6.jpeg"/></Relationships>
</file>

<file path=ppt/slides/_rels/slide3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hemeOverride" Target="../theme/themeOverride3.xml"/><Relationship Id="rId2" Type="http://schemas.openxmlformats.org/officeDocument/2006/relationships/image" Target="../media/image49.png"/><Relationship Id="rId1" Type="http://schemas.openxmlformats.org/officeDocument/2006/relationships/image" Target="../media/image6.jpe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hemeOverride" Target="../theme/themeOverride4.xml"/><Relationship Id="rId2" Type="http://schemas.openxmlformats.org/officeDocument/2006/relationships/image" Target="../media/image50.png"/><Relationship Id="rId1" Type="http://schemas.openxmlformats.org/officeDocument/2006/relationships/image" Target="../media/image6.jpe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hemeOverride" Target="../theme/themeOverride5.xml"/><Relationship Id="rId2" Type="http://schemas.openxmlformats.org/officeDocument/2006/relationships/image" Target="../media/image7.png"/><Relationship Id="rId1" Type="http://schemas.openxmlformats.org/officeDocument/2006/relationships/image" Target="../media/image51.jpe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hemeOverride" Target="../theme/themeOverride6.xml"/><Relationship Id="rId2" Type="http://schemas.openxmlformats.org/officeDocument/2006/relationships/image" Target="../media/image52.png"/><Relationship Id="rId1" Type="http://schemas.openxmlformats.org/officeDocument/2006/relationships/image" Target="../media/image51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hemeOverride" Target="../theme/themeOverride7.xml"/><Relationship Id="rId1" Type="http://schemas.openxmlformats.org/officeDocument/2006/relationships/image" Target="../media/image51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hemeOverride" Target="../theme/themeOverride8.xml"/><Relationship Id="rId1" Type="http://schemas.openxmlformats.org/officeDocument/2006/relationships/image" Target="../media/image51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hemeOverride" Target="../theme/themeOverride9.xml"/><Relationship Id="rId1" Type="http://schemas.openxmlformats.org/officeDocument/2006/relationships/image" Target="../media/image51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3.png"/><Relationship Id="rId1" Type="http://schemas.openxmlformats.org/officeDocument/2006/relationships/image" Target="../media/image5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7.png"/><Relationship Id="rId1" Type="http://schemas.openxmlformats.org/officeDocument/2006/relationships/image" Target="../media/image6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1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54.png"/><Relationship Id="rId2" Type="http://schemas.openxmlformats.org/officeDocument/2006/relationships/image" Target="../media/image34.jpeg"/><Relationship Id="rId1" Type="http://schemas.openxmlformats.org/officeDocument/2006/relationships/image" Target="../media/image9.jpe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image" Target="../media/image9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8.png"/><Relationship Id="rId1" Type="http://schemas.openxmlformats.org/officeDocument/2006/relationships/image" Target="../media/image57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hemeOverride" Target="../theme/themeOverride10.xml"/><Relationship Id="rId1" Type="http://schemas.openxmlformats.org/officeDocument/2006/relationships/image" Target="../media/image57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60.png"/><Relationship Id="rId1" Type="http://schemas.openxmlformats.org/officeDocument/2006/relationships/image" Target="../media/image59.jpe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9.jpe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9.jpe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9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62.png"/><Relationship Id="rId1" Type="http://schemas.openxmlformats.org/officeDocument/2006/relationships/image" Target="../media/image61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hemeOverride" Target="../theme/themeOverride1.xml"/><Relationship Id="rId2" Type="http://schemas.openxmlformats.org/officeDocument/2006/relationships/image" Target="../media/image8.png"/><Relationship Id="rId1" Type="http://schemas.openxmlformats.org/officeDocument/2006/relationships/image" Target="../media/image6.jpe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3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tags" Target="../tags/tag1.xml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microsoft.com/office/2007/relationships/media" Target="../media/media1.mp3"/><Relationship Id="rId3" Type="http://schemas.openxmlformats.org/officeDocument/2006/relationships/audio" Target="../media/media1.mp3"/><Relationship Id="rId2" Type="http://schemas.openxmlformats.org/officeDocument/2006/relationships/image" Target="../media/image15.png"/><Relationship Id="rId1" Type="http://schemas.openxmlformats.org/officeDocument/2006/relationships/tags" Target="../tags/tag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WordArt 2"/>
          <p:cNvSpPr>
            <a:spLocks noChangeArrowheads="1" noChangeShapeType="1" noTextEdit="1"/>
          </p:cNvSpPr>
          <p:nvPr/>
        </p:nvSpPr>
        <p:spPr bwMode="auto">
          <a:xfrm>
            <a:off x="9048328" y="980728"/>
            <a:ext cx="2088902" cy="720601"/>
          </a:xfrm>
          <a:prstGeom prst="rect">
            <a:avLst/>
          </a:prstGeom>
          <a:extLst>
            <a:ext uri="{AF507438-7753-43E0-B8FC-AC1667EBCBE1}">
              <a14:hiddenEffects xmlns:a14="http://schemas.microsoft.com/office/drawing/2010/main">
                <a:effectLst/>
              </a14:hiddenEffects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altLang="zh-CN" sz="3600" kern="10" dirty="0">
                <a:ln w="9525">
                  <a:solidFill>
                    <a:srgbClr val="000000"/>
                  </a:solidFill>
                  <a:round/>
                </a:ln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Unit </a:t>
            </a:r>
            <a:r>
              <a:rPr lang="en-US" altLang="zh-CN" sz="3600" kern="10" dirty="0" smtClean="0">
                <a:ln w="9525">
                  <a:solidFill>
                    <a:srgbClr val="000000"/>
                  </a:solidFill>
                  <a:round/>
                </a:ln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  <a:endParaRPr lang="zh-CN" altLang="en-US" sz="3600" kern="10" dirty="0">
              <a:ln w="9525">
                <a:solidFill>
                  <a:srgbClr val="000000"/>
                </a:solidFill>
                <a:round/>
              </a:ln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微信图片_2023112709155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19830" y="0"/>
            <a:ext cx="6263005" cy="6826250"/>
          </a:xfrm>
          <a:prstGeom prst="rect">
            <a:avLst/>
          </a:prstGeom>
        </p:spPr>
      </p:pic>
      <p:pic>
        <p:nvPicPr>
          <p:cNvPr id="3" name="图片 2" descr="微信图片_2023112709160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" y="1628775"/>
            <a:ext cx="3735705" cy="1350645"/>
          </a:xfrm>
          <a:prstGeom prst="rect">
            <a:avLst/>
          </a:prstGeom>
        </p:spPr>
      </p:pic>
    </p:spTree>
  </p:cSld>
  <p:clrMapOvr>
    <a:masterClrMapping/>
  </p:clrMapOvr>
  <p:transition>
    <p:wheel spokes="4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20539" name="Group 59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263525" y="548640"/>
          <a:ext cx="11858625" cy="1374775"/>
        </p:xfrm>
        <a:graphic>
          <a:graphicData uri="http://schemas.openxmlformats.org/drawingml/2006/table">
            <a:tbl>
              <a:tblPr/>
              <a:tblGrid>
                <a:gridCol w="2168525"/>
                <a:gridCol w="1364615"/>
                <a:gridCol w="1765300"/>
                <a:gridCol w="1211580"/>
                <a:gridCol w="1189990"/>
                <a:gridCol w="2150110"/>
                <a:gridCol w="2008505"/>
              </a:tblGrid>
              <a:tr h="81280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ingredient</a:t>
                      </a:r>
                      <a:r>
                        <a:rPr kumimoji="0" lang="zh-CN" alt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原料</a:t>
                      </a:r>
                      <a:endParaRPr kumimoji="0" lang="zh-CN" alt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apple</a:t>
                      </a:r>
                      <a:endParaRPr kumimoji="0" lang="en-US" altLang="zh-CN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watermelon</a:t>
                      </a:r>
                      <a:endParaRPr kumimoji="0" lang="en-US" altLang="zh-CN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banana</a:t>
                      </a:r>
                      <a:endParaRPr kumimoji="0" lang="en-US" altLang="zh-CN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orange</a:t>
                      </a:r>
                      <a:endParaRPr kumimoji="0" lang="en-US" altLang="zh-CN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yogurt</a:t>
                      </a:r>
                      <a:endParaRPr kumimoji="0" lang="en-US" altLang="zh-CN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honey </a:t>
                      </a:r>
                      <a:endParaRPr kumimoji="0" lang="en-US" altLang="zh-CN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</a:tr>
              <a:tr h="55181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amount </a:t>
                      </a:r>
                      <a:r>
                        <a:rPr kumimoji="0" lang="en-US" altLang="zh-CN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数量</a:t>
                      </a:r>
                      <a:endParaRPr kumimoji="0" lang="en-US" altLang="zh-CN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altLang="zh-CN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0" name="Text Box 19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343660" y="2060575"/>
            <a:ext cx="9445625" cy="427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514350" indent="-514350" eaLnBrk="1" hangingPunct="1">
              <a:spcBef>
                <a:spcPct val="50000"/>
              </a:spcBef>
              <a:buFont typeface="+mj-ea"/>
              <a:buAutoNum type="circleNumDbPlain"/>
            </a:pPr>
            <a:r>
              <a:rPr lang="en-US" altLang="zh-CN" dirty="0">
                <a:solidFill>
                  <a:srgbClr val="FF0000"/>
                </a:solidFill>
              </a:rPr>
              <a:t>First</a:t>
            </a:r>
            <a:r>
              <a:rPr lang="en-US" altLang="zh-CN" dirty="0">
                <a:solidFill>
                  <a:schemeClr val="tx1"/>
                </a:solidFill>
              </a:rPr>
              <a:t>, </a:t>
            </a:r>
            <a:r>
              <a:rPr lang="en-US" altLang="zh-CN" dirty="0">
                <a:solidFill>
                  <a:srgbClr val="0000FF"/>
                </a:solidFill>
              </a:rPr>
              <a:t>wash</a:t>
            </a:r>
            <a:r>
              <a:rPr lang="en-US" altLang="zh-CN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ym typeface="+mn-ea"/>
              </a:rPr>
              <a:t>______________.</a:t>
            </a:r>
            <a:endParaRPr lang="en-US" altLang="zh-CN" dirty="0">
              <a:solidFill>
                <a:schemeClr val="tx1"/>
              </a:solidFill>
            </a:endParaRPr>
          </a:p>
          <a:p>
            <a:pPr marL="514350" indent="-514350" eaLnBrk="1" hangingPunct="1">
              <a:spcBef>
                <a:spcPct val="50000"/>
              </a:spcBef>
              <a:buFont typeface="+mj-ea"/>
              <a:buAutoNum type="circleNumDbPlain"/>
            </a:pPr>
            <a:r>
              <a:rPr lang="en-US" altLang="zh-CN" dirty="0">
                <a:solidFill>
                  <a:srgbClr val="FF0000"/>
                </a:solidFill>
                <a:sym typeface="+mn-ea"/>
              </a:rPr>
              <a:t>Then</a:t>
            </a:r>
            <a:r>
              <a:rPr lang="en-US" altLang="zh-CN" dirty="0">
                <a:sym typeface="+mn-ea"/>
              </a:rPr>
              <a:t>, </a:t>
            </a:r>
            <a:r>
              <a:rPr lang="en-US" altLang="zh-CN" dirty="0">
                <a:solidFill>
                  <a:srgbClr val="0000FF"/>
                </a:solidFill>
              </a:rPr>
              <a:t>peel</a:t>
            </a:r>
            <a:r>
              <a:rPr lang="en-US" altLang="zh-CN" dirty="0">
                <a:solidFill>
                  <a:schemeClr val="tx1"/>
                </a:solidFill>
              </a:rPr>
              <a:t> ______________. </a:t>
            </a:r>
            <a:endParaRPr lang="en-US" altLang="zh-CN" dirty="0">
              <a:solidFill>
                <a:schemeClr val="tx1"/>
              </a:solidFill>
            </a:endParaRPr>
          </a:p>
          <a:p>
            <a:pPr marL="514350" indent="-514350" eaLnBrk="1" hangingPunct="1">
              <a:spcBef>
                <a:spcPct val="50000"/>
              </a:spcBef>
              <a:buFont typeface="+mj-ea"/>
              <a:buAutoNum type="circleNumDbPlain"/>
            </a:pPr>
            <a:r>
              <a:rPr lang="en-US" altLang="zh-CN" dirty="0">
                <a:solidFill>
                  <a:srgbClr val="FF0000"/>
                </a:solidFill>
              </a:rPr>
              <a:t>Then</a:t>
            </a:r>
            <a:r>
              <a:rPr lang="en-US" altLang="zh-CN" dirty="0">
                <a:solidFill>
                  <a:schemeClr val="tx1"/>
                </a:solidFill>
              </a:rPr>
              <a:t>, </a:t>
            </a:r>
            <a:r>
              <a:rPr lang="en-US" altLang="zh-CN" dirty="0">
                <a:solidFill>
                  <a:srgbClr val="0000FF"/>
                </a:solidFill>
              </a:rPr>
              <a:t>cut up</a:t>
            </a:r>
            <a:r>
              <a:rPr lang="en-US" altLang="zh-CN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ym typeface="+mn-ea"/>
              </a:rPr>
              <a:t>______________</a:t>
            </a:r>
            <a:r>
              <a:rPr lang="en-US" altLang="zh-CN" dirty="0">
                <a:solidFill>
                  <a:schemeClr val="tx1"/>
                </a:solidFill>
              </a:rPr>
              <a:t>.</a:t>
            </a:r>
            <a:endParaRPr lang="en-US" altLang="zh-CN" dirty="0">
              <a:solidFill>
                <a:schemeClr val="tx1"/>
              </a:solidFill>
            </a:endParaRPr>
          </a:p>
          <a:p>
            <a:pPr marL="514350" indent="-514350" eaLnBrk="1" hangingPunct="1">
              <a:spcBef>
                <a:spcPct val="50000"/>
              </a:spcBef>
              <a:buFont typeface="+mj-ea"/>
              <a:buAutoNum type="circleNumDbPlain"/>
            </a:pPr>
            <a:r>
              <a:rPr lang="en-US" altLang="zh-CN" dirty="0">
                <a:solidFill>
                  <a:srgbClr val="FF0000"/>
                </a:solidFill>
                <a:sym typeface="+mn-ea"/>
              </a:rPr>
              <a:t>Then</a:t>
            </a:r>
            <a:r>
              <a:rPr lang="en-US" altLang="zh-CN" dirty="0">
                <a:sym typeface="+mn-ea"/>
              </a:rPr>
              <a:t>, </a:t>
            </a:r>
            <a:r>
              <a:rPr lang="en-US" altLang="zh-CN" dirty="0">
                <a:solidFill>
                  <a:srgbClr val="0000FF"/>
                </a:solidFill>
                <a:sym typeface="+mn-ea"/>
              </a:rPr>
              <a:t>put</a:t>
            </a:r>
            <a:r>
              <a:rPr lang="en-US" altLang="zh-CN" dirty="0">
                <a:sym typeface="+mn-ea"/>
              </a:rPr>
              <a:t> </a:t>
            </a:r>
            <a:r>
              <a:rPr lang="en-US" altLang="zh-CN" dirty="0">
                <a:sym typeface="+mn-ea"/>
              </a:rPr>
              <a:t>______________</a:t>
            </a:r>
            <a:r>
              <a:rPr lang="en-US" altLang="zh-CN" dirty="0">
                <a:sym typeface="+mn-ea"/>
              </a:rPr>
              <a:t> </a:t>
            </a:r>
            <a:r>
              <a:rPr lang="en-US" altLang="zh-CN" dirty="0">
                <a:solidFill>
                  <a:srgbClr val="0000FF"/>
                </a:solidFill>
                <a:sym typeface="+mn-ea"/>
              </a:rPr>
              <a:t>in</a:t>
            </a:r>
            <a:r>
              <a:rPr lang="en-US" altLang="zh-CN" dirty="0">
                <a:sym typeface="+mn-ea"/>
              </a:rPr>
              <a:t> </a:t>
            </a:r>
            <a:r>
              <a:rPr lang="en-US" altLang="zh-CN" dirty="0">
                <a:sym typeface="+mn-ea"/>
              </a:rPr>
              <a:t>______________</a:t>
            </a:r>
            <a:r>
              <a:rPr lang="en-US" altLang="zh-CN" dirty="0">
                <a:sym typeface="+mn-ea"/>
              </a:rPr>
              <a:t>.</a:t>
            </a:r>
            <a:endParaRPr lang="en-US" altLang="zh-CN" dirty="0">
              <a:sym typeface="+mn-ea"/>
            </a:endParaRPr>
          </a:p>
          <a:p>
            <a:pPr marL="514350" indent="-514350" eaLnBrk="1" hangingPunct="1">
              <a:spcBef>
                <a:spcPct val="50000"/>
              </a:spcBef>
              <a:buFont typeface="+mj-ea"/>
              <a:buAutoNum type="circleNumDbPlain"/>
            </a:pPr>
            <a:r>
              <a:rPr lang="en-US" altLang="zh-CN" dirty="0">
                <a:solidFill>
                  <a:srgbClr val="FF0000"/>
                </a:solidFill>
              </a:rPr>
              <a:t>Next</a:t>
            </a:r>
            <a:r>
              <a:rPr lang="en-US" altLang="zh-CN" dirty="0">
                <a:solidFill>
                  <a:schemeClr val="tx1"/>
                </a:solidFill>
              </a:rPr>
              <a:t>, </a:t>
            </a:r>
            <a:r>
              <a:rPr lang="en-US" altLang="zh-CN" dirty="0">
                <a:solidFill>
                  <a:srgbClr val="0000FF"/>
                </a:solidFill>
              </a:rPr>
              <a:t>pour</a:t>
            </a:r>
            <a:r>
              <a:rPr lang="en-US" altLang="zh-CN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ym typeface="+mn-ea"/>
              </a:rPr>
              <a:t>______________</a:t>
            </a:r>
            <a:r>
              <a:rPr lang="en-US" altLang="zh-CN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rgbClr val="0000FF"/>
                </a:solidFill>
              </a:rPr>
              <a:t>into</a:t>
            </a:r>
            <a:r>
              <a:rPr lang="en-US" altLang="zh-CN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ym typeface="+mn-ea"/>
              </a:rPr>
              <a:t>______________</a:t>
            </a:r>
            <a:r>
              <a:rPr lang="en-US" altLang="zh-CN" dirty="0">
                <a:solidFill>
                  <a:schemeClr val="tx1"/>
                </a:solidFill>
              </a:rPr>
              <a:t>.</a:t>
            </a:r>
            <a:endParaRPr lang="en-US" altLang="zh-CN" dirty="0">
              <a:solidFill>
                <a:schemeClr val="tx1"/>
              </a:solidFill>
            </a:endParaRPr>
          </a:p>
          <a:p>
            <a:pPr marL="514350" indent="-514350" eaLnBrk="1" hangingPunct="1">
              <a:spcBef>
                <a:spcPct val="50000"/>
              </a:spcBef>
              <a:buFont typeface="+mj-ea"/>
              <a:buAutoNum type="circleNumDbPlain"/>
            </a:pPr>
            <a:r>
              <a:rPr lang="en-US" altLang="zh-CN" dirty="0">
                <a:solidFill>
                  <a:srgbClr val="FF0000"/>
                </a:solidFill>
              </a:rPr>
              <a:t>Finally</a:t>
            </a:r>
            <a:r>
              <a:rPr lang="en-US" altLang="zh-CN" dirty="0">
                <a:solidFill>
                  <a:schemeClr val="tx1"/>
                </a:solidFill>
              </a:rPr>
              <a:t>, </a:t>
            </a:r>
            <a:r>
              <a:rPr lang="en-US" altLang="zh-CN" dirty="0">
                <a:solidFill>
                  <a:srgbClr val="0000FF"/>
                </a:solidFill>
              </a:rPr>
              <a:t>mix </a:t>
            </a:r>
            <a:r>
              <a:rPr lang="en-US" altLang="zh-CN" dirty="0">
                <a:sym typeface="+mn-ea"/>
              </a:rPr>
              <a:t>______________ </a:t>
            </a:r>
            <a:r>
              <a:rPr lang="en-US" altLang="zh-CN" dirty="0">
                <a:solidFill>
                  <a:srgbClr val="0000FF"/>
                </a:solidFill>
                <a:sym typeface="+mn-ea"/>
              </a:rPr>
              <a:t>and</a:t>
            </a:r>
            <a:r>
              <a:rPr lang="en-US" altLang="zh-CN" dirty="0">
                <a:sym typeface="+mn-ea"/>
              </a:rPr>
              <a:t> ______________</a:t>
            </a:r>
            <a:r>
              <a:rPr lang="en-US" altLang="zh-CN" dirty="0">
                <a:solidFill>
                  <a:schemeClr val="tx1"/>
                </a:solidFill>
              </a:rPr>
              <a:t>.</a:t>
            </a:r>
            <a:endParaRPr lang="en-US" altLang="zh-CN" dirty="0">
              <a:solidFill>
                <a:schemeClr val="tx1"/>
              </a:solidFill>
            </a:endParaRPr>
          </a:p>
        </p:txBody>
      </p:sp>
      <p:sp>
        <p:nvSpPr>
          <p:cNvPr id="2" name="Text Box 19"/>
          <p:cNvSpPr txBox="1">
            <a:spLocks noChangeArrowheads="1"/>
          </p:cNvSpPr>
          <p:nvPr/>
        </p:nvSpPr>
        <p:spPr bwMode="auto">
          <a:xfrm>
            <a:off x="812165" y="-38100"/>
            <a:ext cx="10641330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dirty="0">
                <a:solidFill>
                  <a:schemeClr val="tx1"/>
                </a:solidFill>
              </a:rPr>
              <a:t>The </a:t>
            </a:r>
            <a:r>
              <a:rPr lang="en-US" altLang="zh-CN" u="sng" dirty="0">
                <a:solidFill>
                  <a:schemeClr val="tx1"/>
                </a:solidFill>
              </a:rPr>
              <a:t>ingredients</a:t>
            </a:r>
            <a:r>
              <a:rPr lang="en-US" altLang="zh-CN" sz="2000" u="sng" dirty="0">
                <a:solidFill>
                  <a:schemeClr val="tx1"/>
                </a:solidFill>
                <a:sym typeface="+mn-ea"/>
              </a:rPr>
              <a:t>(</a:t>
            </a:r>
            <a:r>
              <a:rPr lang="zh-CN" altLang="en-US" sz="2000" u="sng" dirty="0">
                <a:solidFill>
                  <a:schemeClr val="tx1"/>
                </a:solidFill>
                <a:sym typeface="+mn-ea"/>
              </a:rPr>
              <a:t>原料</a:t>
            </a:r>
            <a:r>
              <a:rPr lang="en-US" altLang="zh-CN" sz="2000" u="sng" dirty="0">
                <a:solidFill>
                  <a:schemeClr val="tx1"/>
                </a:solidFill>
                <a:sym typeface="+mn-ea"/>
              </a:rPr>
              <a:t>)</a:t>
            </a:r>
            <a:r>
              <a:rPr lang="en-US" altLang="zh-CN" dirty="0">
                <a:solidFill>
                  <a:schemeClr val="tx1"/>
                </a:solidFill>
              </a:rPr>
              <a:t> and </a:t>
            </a:r>
            <a:r>
              <a:rPr lang="en-US" altLang="zh-CN" u="sng" dirty="0">
                <a:solidFill>
                  <a:schemeClr val="tx1"/>
                </a:solidFill>
              </a:rPr>
              <a:t>process</a:t>
            </a:r>
            <a:r>
              <a:rPr lang="en-US" altLang="zh-CN" sz="2000" u="sng" dirty="0">
                <a:solidFill>
                  <a:schemeClr val="tx1"/>
                </a:solidFill>
              </a:rPr>
              <a:t>(过程)</a:t>
            </a:r>
            <a:r>
              <a:rPr lang="en-US" altLang="zh-CN" sz="3200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  <a:sym typeface="+mn-ea"/>
              </a:rPr>
              <a:t>of</a:t>
            </a:r>
            <a:r>
              <a:rPr lang="en-US" altLang="zh-CN" dirty="0">
                <a:solidFill>
                  <a:srgbClr val="FF0000"/>
                </a:solidFill>
                <a:sym typeface="+mn-ea"/>
              </a:rPr>
              <a:t> </a:t>
            </a:r>
            <a:r>
              <a:rPr lang="en-US" altLang="zh-CN" dirty="0">
                <a:solidFill>
                  <a:srgbClr val="0000FF"/>
                </a:solidFill>
                <a:sym typeface="+mn-ea"/>
              </a:rPr>
              <a:t>making a fruit salad</a:t>
            </a:r>
            <a:r>
              <a:rPr lang="en-US" altLang="zh-CN" dirty="0">
                <a:solidFill>
                  <a:schemeClr val="tx1"/>
                </a:solidFill>
              </a:rPr>
              <a:t>.</a:t>
            </a:r>
            <a:endParaRPr lang="en-US" altLang="zh-CN" dirty="0">
              <a:solidFill>
                <a:schemeClr val="tx1"/>
              </a:solidFill>
            </a:endParaRPr>
          </a:p>
        </p:txBody>
      </p:sp>
      <p:sp>
        <p:nvSpPr>
          <p:cNvPr id="20537" name="Text Box 57"/>
          <p:cNvSpPr txBox="1">
            <a:spLocks noChangeArrowheads="1"/>
          </p:cNvSpPr>
          <p:nvPr/>
        </p:nvSpPr>
        <p:spPr bwMode="auto">
          <a:xfrm>
            <a:off x="2423795" y="1340485"/>
            <a:ext cx="9773920" cy="5835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p>
            <a:pPr>
              <a:spcBef>
                <a:spcPct val="50000"/>
              </a:spcBef>
            </a:pPr>
            <a:r>
              <a:rPr lang="en-US" altLang="zh-CN" sz="3200" dirty="0">
                <a:solidFill>
                  <a:srgbClr val="FF0000"/>
                </a:solidFill>
                <a:cs typeface="Times New Roman" panose="02020603050405020304" pitchFamily="18" charset="0"/>
              </a:rPr>
              <a:t>    2             1               3         1         </a:t>
            </a:r>
            <a:r>
              <a:rPr lang="en-US" altLang="zh-CN" sz="2800" dirty="0">
                <a:solidFill>
                  <a:srgbClr val="FF0000"/>
                </a:solidFill>
                <a:cs typeface="Times New Roman" panose="02020603050405020304" pitchFamily="18" charset="0"/>
              </a:rPr>
              <a:t>one cup        two spoons</a:t>
            </a:r>
            <a:r>
              <a:rPr lang="en-US" altLang="zh-CN" sz="3200" dirty="0">
                <a:solidFill>
                  <a:srgbClr val="FF0000"/>
                </a:solidFill>
                <a:cs typeface="Times New Roman" panose="02020603050405020304" pitchFamily="18" charset="0"/>
              </a:rPr>
              <a:t>   </a:t>
            </a:r>
            <a:endParaRPr lang="en-US" altLang="zh-CN" sz="3200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3" name="Text Box 57"/>
          <p:cNvSpPr txBox="1">
            <a:spLocks noChangeArrowheads="1"/>
          </p:cNvSpPr>
          <p:nvPr/>
        </p:nvSpPr>
        <p:spPr bwMode="auto">
          <a:xfrm>
            <a:off x="4008120" y="1988820"/>
            <a:ext cx="2605405" cy="5835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p>
            <a:pPr>
              <a:spcBef>
                <a:spcPct val="50000"/>
              </a:spcBef>
            </a:pPr>
            <a:r>
              <a:rPr lang="en-US" altLang="zh-CN" sz="3200" dirty="0">
                <a:solidFill>
                  <a:srgbClr val="FF0000"/>
                </a:solidFill>
                <a:cs typeface="Times New Roman" panose="02020603050405020304" pitchFamily="18" charset="0"/>
              </a:rPr>
              <a:t>the fruit</a:t>
            </a:r>
            <a:endParaRPr lang="en-US" altLang="zh-CN" sz="3200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4" name="Text Box 57"/>
          <p:cNvSpPr txBox="1">
            <a:spLocks noChangeArrowheads="1"/>
          </p:cNvSpPr>
          <p:nvPr/>
        </p:nvSpPr>
        <p:spPr bwMode="auto">
          <a:xfrm>
            <a:off x="3991610" y="2689860"/>
            <a:ext cx="2605405" cy="5835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p>
            <a:pPr>
              <a:spcBef>
                <a:spcPct val="50000"/>
              </a:spcBef>
            </a:pPr>
            <a:r>
              <a:rPr lang="en-US" altLang="zh-CN" sz="3200" dirty="0">
                <a:solidFill>
                  <a:srgbClr val="FF0000"/>
                </a:solidFill>
                <a:cs typeface="Times New Roman" panose="02020603050405020304" pitchFamily="18" charset="0"/>
              </a:rPr>
              <a:t>the fruit</a:t>
            </a:r>
            <a:endParaRPr lang="en-US" altLang="zh-CN" sz="3200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5" name="Text Box 57"/>
          <p:cNvSpPr txBox="1">
            <a:spLocks noChangeArrowheads="1"/>
          </p:cNvSpPr>
          <p:nvPr/>
        </p:nvSpPr>
        <p:spPr bwMode="auto">
          <a:xfrm>
            <a:off x="4344035" y="3500755"/>
            <a:ext cx="2605405" cy="5835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p>
            <a:pPr>
              <a:spcBef>
                <a:spcPct val="50000"/>
              </a:spcBef>
            </a:pPr>
            <a:r>
              <a:rPr lang="en-US" altLang="zh-CN" sz="3200" dirty="0">
                <a:solidFill>
                  <a:srgbClr val="FF0000"/>
                </a:solidFill>
                <a:cs typeface="Times New Roman" panose="02020603050405020304" pitchFamily="18" charset="0"/>
              </a:rPr>
              <a:t>the fruit</a:t>
            </a:r>
            <a:endParaRPr lang="en-US" altLang="zh-CN" sz="3200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6" name="Text Box 57"/>
          <p:cNvSpPr txBox="1">
            <a:spLocks noChangeArrowheads="1"/>
          </p:cNvSpPr>
          <p:nvPr/>
        </p:nvSpPr>
        <p:spPr bwMode="auto">
          <a:xfrm>
            <a:off x="3863975" y="4220845"/>
            <a:ext cx="6073775" cy="5835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p>
            <a:pPr>
              <a:spcBef>
                <a:spcPct val="50000"/>
              </a:spcBef>
            </a:pPr>
            <a:r>
              <a:rPr lang="en-US" altLang="zh-CN" sz="3200" dirty="0">
                <a:solidFill>
                  <a:srgbClr val="FF0000"/>
                </a:solidFill>
                <a:cs typeface="Times New Roman" panose="02020603050405020304" pitchFamily="18" charset="0"/>
              </a:rPr>
              <a:t>the fruit                   a bowl</a:t>
            </a:r>
            <a:endParaRPr lang="en-US" altLang="zh-CN" sz="3200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7" name="Text Box 57"/>
          <p:cNvSpPr txBox="1">
            <a:spLocks noChangeArrowheads="1"/>
          </p:cNvSpPr>
          <p:nvPr/>
        </p:nvSpPr>
        <p:spPr bwMode="auto">
          <a:xfrm>
            <a:off x="3919855" y="4842510"/>
            <a:ext cx="2605405" cy="7067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p>
            <a:pPr>
              <a:spcBef>
                <a:spcPct val="50000"/>
              </a:spcBef>
            </a:pPr>
            <a:r>
              <a:rPr lang="en-US" altLang="zh-CN" sz="2000" dirty="0">
                <a:solidFill>
                  <a:srgbClr val="FF0000"/>
                </a:solidFill>
                <a:cs typeface="Times New Roman" panose="02020603050405020304" pitchFamily="18" charset="0"/>
              </a:rPr>
              <a:t>one cup of yogurt and two spoons of honey</a:t>
            </a:r>
            <a:endParaRPr lang="en-US" altLang="zh-CN" sz="2000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8" name="Text Box 57"/>
          <p:cNvSpPr txBox="1">
            <a:spLocks noChangeArrowheads="1"/>
          </p:cNvSpPr>
          <p:nvPr/>
        </p:nvSpPr>
        <p:spPr bwMode="auto">
          <a:xfrm>
            <a:off x="7752715" y="4869180"/>
            <a:ext cx="2605405" cy="5835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p>
            <a:pPr>
              <a:spcBef>
                <a:spcPct val="50000"/>
              </a:spcBef>
            </a:pPr>
            <a:r>
              <a:rPr lang="en-US" altLang="zh-CN" sz="3200" dirty="0">
                <a:solidFill>
                  <a:srgbClr val="FF0000"/>
                </a:solidFill>
                <a:cs typeface="Times New Roman" panose="02020603050405020304" pitchFamily="18" charset="0"/>
              </a:rPr>
              <a:t>the fruit</a:t>
            </a:r>
            <a:endParaRPr lang="en-US" altLang="zh-CN" sz="3200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9" name="Text Box 57"/>
          <p:cNvSpPr txBox="1">
            <a:spLocks noChangeArrowheads="1"/>
          </p:cNvSpPr>
          <p:nvPr/>
        </p:nvSpPr>
        <p:spPr bwMode="auto">
          <a:xfrm>
            <a:off x="4152265" y="5589270"/>
            <a:ext cx="2605405" cy="5835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p>
            <a:pPr>
              <a:spcBef>
                <a:spcPct val="50000"/>
              </a:spcBef>
            </a:pPr>
            <a:r>
              <a:rPr lang="en-US" altLang="zh-CN" sz="3200" dirty="0">
                <a:solidFill>
                  <a:srgbClr val="FF0000"/>
                </a:solidFill>
                <a:cs typeface="Times New Roman" panose="02020603050405020304" pitchFamily="18" charset="0"/>
              </a:rPr>
              <a:t>the fruit</a:t>
            </a:r>
            <a:endParaRPr lang="en-US" altLang="zh-CN" sz="3200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11" name="Text Box 57"/>
          <p:cNvSpPr txBox="1">
            <a:spLocks noChangeArrowheads="1"/>
          </p:cNvSpPr>
          <p:nvPr/>
        </p:nvSpPr>
        <p:spPr bwMode="auto">
          <a:xfrm>
            <a:off x="7968615" y="5661025"/>
            <a:ext cx="3740150" cy="1076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p>
            <a:pPr>
              <a:spcBef>
                <a:spcPct val="50000"/>
              </a:spcBef>
            </a:pPr>
            <a:r>
              <a:rPr lang="en-US" altLang="zh-CN" sz="3200" dirty="0">
                <a:solidFill>
                  <a:srgbClr val="FF0000"/>
                </a:solidFill>
                <a:cs typeface="Times New Roman" panose="02020603050405020304" pitchFamily="18" charset="0"/>
              </a:rPr>
              <a:t>the yogurt and honey</a:t>
            </a:r>
            <a:endParaRPr lang="en-US" altLang="zh-CN" sz="3200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>
    <p:wheel spokes="4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4" grpId="0" bldLvl="0" animBg="1"/>
      <p:bldP spid="5" grpId="0" bldLvl="0" animBg="1"/>
      <p:bldP spid="6" grpId="0" bldLvl="0" animBg="1"/>
      <p:bldP spid="7" grpId="0" bldLvl="0" animBg="1"/>
      <p:bldP spid="8" grpId="0" bldLvl="0" animBg="1"/>
      <p:bldP spid="9" grpId="0" bldLvl="0" animBg="1"/>
      <p:bldP spid="11" grpId="0" bldLvl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047" name="Picture 7" descr="timg?image&amp;quality=80&amp;size=b9999_10000&amp;sec=1563275204240&amp;di=8d13aa173d159033f5fd3f2d7740bebd&amp;imgtype=0&amp;src=http%3A%2F%2Fp9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35" y="2131060"/>
            <a:ext cx="3140710" cy="3150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7043" name="Text Box 3"/>
          <p:cNvSpPr txBox="1">
            <a:spLocks noChangeArrowheads="1"/>
          </p:cNvSpPr>
          <p:nvPr/>
        </p:nvSpPr>
        <p:spPr bwMode="auto">
          <a:xfrm>
            <a:off x="3374390" y="982980"/>
            <a:ext cx="8782685" cy="52158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3200" dirty="0">
                <a:latin typeface="Arial" panose="020B0604020202020204" pitchFamily="34" charset="0"/>
              </a:rPr>
              <a:t>1. What’s the name of this food?</a:t>
            </a:r>
            <a:endParaRPr lang="en-US" altLang="zh-CN" sz="3200" dirty="0">
              <a:latin typeface="Arial" panose="020B0604020202020204" pitchFamily="34" charset="0"/>
            </a:endParaRPr>
          </a:p>
          <a:p>
            <a:pPr>
              <a:spcBef>
                <a:spcPct val="50000"/>
              </a:spcBef>
            </a:pPr>
            <a:r>
              <a:rPr lang="en-US" altLang="zh-CN" sz="3200" dirty="0">
                <a:solidFill>
                  <a:srgbClr val="0000FF"/>
                </a:solidFill>
                <a:latin typeface="Arial" panose="020B0604020202020204" pitchFamily="34" charset="0"/>
                <a:hlinkClick r:id="rId2" action="ppaction://hlinksldjump"/>
              </a:rPr>
              <a:t>It’s Russian soup.</a:t>
            </a:r>
            <a:endParaRPr lang="en-US" altLang="zh-CN" sz="3200" dirty="0">
              <a:solidFill>
                <a:srgbClr val="0000FF"/>
              </a:solidFill>
              <a:latin typeface="Arial" panose="020B0604020202020204" pitchFamily="34" charset="0"/>
            </a:endParaRPr>
          </a:p>
          <a:p>
            <a:pPr>
              <a:spcBef>
                <a:spcPct val="50000"/>
              </a:spcBef>
            </a:pPr>
            <a:r>
              <a:rPr lang="en-US" altLang="zh-CN" sz="3200" dirty="0">
                <a:latin typeface="Arial" panose="020B0604020202020204" pitchFamily="34" charset="0"/>
              </a:rPr>
              <a:t>2.</a:t>
            </a:r>
            <a:r>
              <a:rPr lang="en-US" altLang="zh-CN" sz="3000" dirty="0">
                <a:latin typeface="Arial" panose="020B0604020202020204" pitchFamily="34" charset="0"/>
              </a:rPr>
              <a:t> What ingredients(</a:t>
            </a:r>
            <a:r>
              <a:rPr lang="zh-CN" altLang="en-US" sz="3000" dirty="0">
                <a:latin typeface="Arial" panose="020B0604020202020204" pitchFamily="34" charset="0"/>
              </a:rPr>
              <a:t>原料</a:t>
            </a:r>
            <a:r>
              <a:rPr lang="en-US" altLang="zh-CN" sz="3000" dirty="0">
                <a:latin typeface="Arial" panose="020B0604020202020204" pitchFamily="34" charset="0"/>
              </a:rPr>
              <a:t>) are there in this food?</a:t>
            </a:r>
            <a:endParaRPr lang="en-US" altLang="zh-CN" sz="3200" dirty="0">
              <a:latin typeface="Arial" panose="020B0604020202020204" pitchFamily="34" charset="0"/>
            </a:endParaRPr>
          </a:p>
          <a:p>
            <a:pPr>
              <a:spcBef>
                <a:spcPct val="50000"/>
              </a:spcBef>
            </a:pPr>
            <a:r>
              <a:rPr lang="en-US" altLang="zh-CN" sz="3200" dirty="0">
                <a:solidFill>
                  <a:srgbClr val="0000FF"/>
                </a:solidFill>
                <a:latin typeface="Arial" panose="020B0604020202020204" pitchFamily="34" charset="0"/>
              </a:rPr>
              <a:t>There is </a:t>
            </a:r>
            <a:r>
              <a:rPr lang="en-US" altLang="zh-CN" sz="3200" dirty="0">
                <a:solidFill>
                  <a:srgbClr val="0000FF"/>
                </a:solidFill>
                <a:latin typeface="Arial" panose="020B0604020202020204" pitchFamily="34" charset="0"/>
                <a:sym typeface="+mn-ea"/>
              </a:rPr>
              <a:t>some beef, one cabbage, four carrots, three potato</a:t>
            </a:r>
            <a:r>
              <a:rPr lang="en-US" altLang="zh-CN" sz="3200" u="sng" dirty="0">
                <a:solidFill>
                  <a:srgbClr val="0000FF"/>
                </a:solidFill>
                <a:latin typeface="Arial" panose="020B0604020202020204" pitchFamily="34" charset="0"/>
                <a:sym typeface="+mn-ea"/>
              </a:rPr>
              <a:t>es</a:t>
            </a:r>
            <a:r>
              <a:rPr lang="en-US" altLang="zh-CN" sz="3200" dirty="0">
                <a:solidFill>
                  <a:srgbClr val="0000FF"/>
                </a:solidFill>
                <a:latin typeface="Arial" panose="020B0604020202020204" pitchFamily="34" charset="0"/>
                <a:sym typeface="+mn-ea"/>
              </a:rPr>
              <a:t>, five tomato</a:t>
            </a:r>
            <a:r>
              <a:rPr lang="en-US" altLang="zh-CN" sz="3200" u="sng" dirty="0">
                <a:solidFill>
                  <a:srgbClr val="0000FF"/>
                </a:solidFill>
                <a:latin typeface="Arial" panose="020B0604020202020204" pitchFamily="34" charset="0"/>
                <a:sym typeface="+mn-ea"/>
              </a:rPr>
              <a:t>es</a:t>
            </a:r>
            <a:r>
              <a:rPr lang="en-US" altLang="zh-CN" sz="3200" dirty="0">
                <a:solidFill>
                  <a:srgbClr val="0000FF"/>
                </a:solidFill>
                <a:latin typeface="Arial" panose="020B0604020202020204" pitchFamily="34" charset="0"/>
                <a:sym typeface="+mn-ea"/>
              </a:rPr>
              <a:t> and </a:t>
            </a:r>
            <a:r>
              <a:rPr lang="en-US" altLang="zh-CN" sz="3200" u="sng" dirty="0">
                <a:solidFill>
                  <a:srgbClr val="0000FF"/>
                </a:solidFill>
                <a:latin typeface="Arial" panose="020B0604020202020204" pitchFamily="34" charset="0"/>
                <a:sym typeface="+mn-ea"/>
              </a:rPr>
              <a:t>an</a:t>
            </a:r>
            <a:r>
              <a:rPr lang="en-US" altLang="zh-CN" sz="3200" dirty="0">
                <a:solidFill>
                  <a:srgbClr val="0000FF"/>
                </a:solidFill>
                <a:latin typeface="Arial" panose="020B0604020202020204" pitchFamily="34" charset="0"/>
                <a:sym typeface="+mn-ea"/>
              </a:rPr>
              <a:t> onion.</a:t>
            </a:r>
            <a:endParaRPr lang="en-US" altLang="zh-CN" sz="3200" dirty="0">
              <a:solidFill>
                <a:srgbClr val="0000FF"/>
              </a:solidFill>
              <a:latin typeface="Arial" panose="020B0604020202020204" pitchFamily="34" charset="0"/>
              <a:sym typeface="+mn-ea"/>
            </a:endParaRPr>
          </a:p>
          <a:p>
            <a:pPr>
              <a:spcBef>
                <a:spcPct val="50000"/>
              </a:spcBef>
            </a:pPr>
            <a:endParaRPr lang="en-US" altLang="zh-CN" sz="3000" dirty="0">
              <a:solidFill>
                <a:srgbClr val="0000FF"/>
              </a:solidFill>
              <a:latin typeface="Arial" panose="020B0604020202020204" pitchFamily="34" charset="0"/>
              <a:sym typeface="+mn-ea"/>
            </a:endParaRPr>
          </a:p>
          <a:p>
            <a:pPr>
              <a:spcBef>
                <a:spcPct val="50000"/>
              </a:spcBef>
            </a:pPr>
            <a:r>
              <a:rPr lang="en-US" altLang="zh-CN" sz="3200" dirty="0">
                <a:solidFill>
                  <a:schemeClr val="tx1"/>
                </a:solidFill>
                <a:latin typeface="Arial" panose="020B0604020202020204" pitchFamily="34" charset="0"/>
                <a:sym typeface="+mn-ea"/>
              </a:rPr>
              <a:t>3. How do we make this food?</a:t>
            </a:r>
            <a:endParaRPr lang="en-US" altLang="zh-CN" sz="3200" dirty="0">
              <a:solidFill>
                <a:schemeClr val="tx1"/>
              </a:solidFill>
              <a:latin typeface="Arial" panose="020B0604020202020204" pitchFamily="34" charset="0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6520" y="44450"/>
            <a:ext cx="1013460" cy="1013460"/>
          </a:xfrm>
          <a:prstGeom prst="rect">
            <a:avLst/>
          </a:prstGeom>
        </p:spPr>
      </p:pic>
      <p:pic>
        <p:nvPicPr>
          <p:cNvPr id="3" name="图片 2" descr="微信图片_2023112809360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56495" y="4595495"/>
            <a:ext cx="1157605" cy="1005840"/>
          </a:xfrm>
          <a:prstGeom prst="rect">
            <a:avLst/>
          </a:prstGeom>
        </p:spPr>
      </p:pic>
      <p:pic>
        <p:nvPicPr>
          <p:cNvPr id="4" name="图片 3" descr="微信图片_2023112809360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0100" y="4770755"/>
            <a:ext cx="848360" cy="744855"/>
          </a:xfrm>
          <a:prstGeom prst="rect">
            <a:avLst/>
          </a:prstGeom>
        </p:spPr>
      </p:pic>
      <p:pic>
        <p:nvPicPr>
          <p:cNvPr id="6" name="图片 5" descr="微信图片_2023112809360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16090" y="4797425"/>
            <a:ext cx="902335" cy="577215"/>
          </a:xfrm>
          <a:prstGeom prst="rect">
            <a:avLst/>
          </a:prstGeom>
        </p:spPr>
      </p:pic>
      <p:pic>
        <p:nvPicPr>
          <p:cNvPr id="7" name="图片 6" descr="微信图片_2023112809360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24470" y="4685665"/>
            <a:ext cx="925830" cy="829945"/>
          </a:xfrm>
          <a:prstGeom prst="rect">
            <a:avLst/>
          </a:prstGeom>
        </p:spPr>
      </p:pic>
      <p:pic>
        <p:nvPicPr>
          <p:cNvPr id="8" name="图片 7" descr="微信图片_2023112809354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44110" y="4724400"/>
            <a:ext cx="876935" cy="876935"/>
          </a:xfrm>
          <a:prstGeom prst="rect">
            <a:avLst/>
          </a:prstGeom>
        </p:spPr>
      </p:pic>
      <p:pic>
        <p:nvPicPr>
          <p:cNvPr id="9" name="图片 8" descr="微信图片_2023112809353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56345" y="4671060"/>
            <a:ext cx="1189355" cy="930275"/>
          </a:xfrm>
          <a:prstGeom prst="rect">
            <a:avLst/>
          </a:prstGeom>
        </p:spPr>
      </p:pic>
      <p:sp>
        <p:nvSpPr>
          <p:cNvPr id="5" name="矩形 4"/>
          <p:cNvSpPr/>
          <p:nvPr>
            <p:custDataLst>
              <p:tags r:id="rId10"/>
            </p:custDataLst>
          </p:nvPr>
        </p:nvSpPr>
        <p:spPr>
          <a:xfrm>
            <a:off x="808355" y="141605"/>
            <a:ext cx="10690225" cy="645160"/>
          </a:xfrm>
          <a:prstGeom prst="rect">
            <a:avLst/>
          </a:prstGeom>
          <a:solidFill>
            <a:schemeClr val="accent1">
              <a:alpha val="40000"/>
            </a:schemeClr>
          </a:solidFill>
        </p:spPr>
        <p:txBody>
          <a:bodyPr wrap="square">
            <a:spAutoFit/>
          </a:bodyPr>
          <a:p>
            <a:pPr>
              <a:spcAft>
                <a:spcPts val="0"/>
              </a:spcAft>
            </a:pPr>
            <a:r>
              <a:rPr lang="en-US" altLang="zh-CN" sz="3600" kern="0" dirty="0" smtClean="0">
                <a:solidFill>
                  <a:srgbClr val="FF0000"/>
                </a:solidFill>
              </a:rPr>
              <a:t>Read the conversation and think about the questions.</a:t>
            </a:r>
            <a:endParaRPr lang="zh-CN" altLang="zh-CN" sz="3600" kern="1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67220"/>
            <a:ext cx="11953328" cy="4542100"/>
          </a:xfrm>
          <a:prstGeom prst="rect">
            <a:avLst/>
          </a:prstGeom>
        </p:spPr>
      </p:pic>
      <p:sp>
        <p:nvSpPr>
          <p:cNvPr id="88066" name="Rectangle 2"/>
          <p:cNvSpPr>
            <a:spLocks noChangeArrowheads="1"/>
          </p:cNvSpPr>
          <p:nvPr/>
        </p:nvSpPr>
        <p:spPr bwMode="auto">
          <a:xfrm>
            <a:off x="1127448" y="2675298"/>
            <a:ext cx="10296859" cy="266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 indent="187325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457200" indent="-457200" eaLnBrk="1" hangingPunct="1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3000" dirty="0">
                <a:solidFill>
                  <a:schemeClr val="tx1"/>
                </a:solidFill>
              </a:rPr>
              <a:t>一种</a:t>
            </a:r>
            <a:r>
              <a:rPr lang="zh-CN" altLang="en-US" sz="3000" dirty="0">
                <a:solidFill>
                  <a:srgbClr val="FF0000"/>
                </a:solidFill>
              </a:rPr>
              <a:t>浓菜汤</a:t>
            </a:r>
            <a:r>
              <a:rPr lang="zh-CN" altLang="en-US" sz="3000" dirty="0">
                <a:solidFill>
                  <a:schemeClr val="tx1"/>
                </a:solidFill>
              </a:rPr>
              <a:t>，</a:t>
            </a:r>
            <a:r>
              <a:rPr lang="zh-CN" altLang="en-US" sz="3000" dirty="0">
                <a:solidFill>
                  <a:schemeClr val="tx1"/>
                </a:solidFill>
                <a:sym typeface="+mn-ea"/>
              </a:rPr>
              <a:t>成汤后冷热兼可享用。</a:t>
            </a:r>
            <a:endParaRPr lang="zh-CN" altLang="en-US" sz="3000" dirty="0">
              <a:solidFill>
                <a:schemeClr val="tx1"/>
              </a:solidFill>
              <a:sym typeface="+mn-ea"/>
            </a:endParaRPr>
          </a:p>
          <a:p>
            <a:pPr marL="457200" indent="-457200" eaLnBrk="1" hangingPunct="1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3000" dirty="0">
                <a:solidFill>
                  <a:schemeClr val="tx1"/>
                </a:solidFill>
              </a:rPr>
              <a:t>发源于乌克兰，在东欧或中欧很受欢迎。</a:t>
            </a:r>
            <a:endParaRPr lang="zh-CN" altLang="en-US" sz="3000" dirty="0">
              <a:solidFill>
                <a:schemeClr val="tx1"/>
              </a:solidFill>
            </a:endParaRPr>
          </a:p>
          <a:p>
            <a:pPr marL="457200" indent="-457200" eaLnBrk="1" hangingPunct="1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3000" dirty="0">
                <a:solidFill>
                  <a:schemeClr val="tx1"/>
                </a:solidFill>
              </a:rPr>
              <a:t>在这些地区，罗宋汤大多</a:t>
            </a:r>
            <a:r>
              <a:rPr lang="zh-CN" altLang="en-US" sz="3000" dirty="0">
                <a:solidFill>
                  <a:srgbClr val="0000FF"/>
                </a:solidFill>
              </a:rPr>
              <a:t>以甜菜为主料</a:t>
            </a:r>
            <a:r>
              <a:rPr lang="zh-CN" altLang="en-US" sz="3000" dirty="0">
                <a:solidFill>
                  <a:schemeClr val="tx1"/>
                </a:solidFill>
              </a:rPr>
              <a:t>，常加入</a:t>
            </a:r>
            <a:r>
              <a:rPr lang="zh-CN" altLang="en-US" sz="3000" dirty="0">
                <a:solidFill>
                  <a:srgbClr val="FF0000"/>
                </a:solidFill>
              </a:rPr>
              <a:t>马铃薯、红萝卜、菠菜、牛肉块、奶油</a:t>
            </a:r>
            <a:r>
              <a:rPr lang="zh-CN" altLang="en-US" sz="3000" dirty="0">
                <a:solidFill>
                  <a:schemeClr val="tx1"/>
                </a:solidFill>
              </a:rPr>
              <a:t>等熬煮。</a:t>
            </a:r>
            <a:endParaRPr lang="zh-CN" altLang="en-US" sz="3000" dirty="0">
              <a:solidFill>
                <a:schemeClr val="tx1"/>
              </a:solidFill>
            </a:endParaRPr>
          </a:p>
          <a:p>
            <a:pPr marL="457200" indent="-457200" eaLnBrk="1" hangingPunct="1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3000" dirty="0">
                <a:solidFill>
                  <a:schemeClr val="tx1"/>
                </a:solidFill>
              </a:rPr>
              <a:t>有些地方</a:t>
            </a:r>
            <a:r>
              <a:rPr lang="zh-CN" altLang="en-US" sz="3000" dirty="0">
                <a:solidFill>
                  <a:srgbClr val="0000FF"/>
                </a:solidFill>
              </a:rPr>
              <a:t>以番茄为主料</a:t>
            </a:r>
            <a:r>
              <a:rPr lang="zh-CN" altLang="en-US" sz="3000" dirty="0">
                <a:solidFill>
                  <a:schemeClr val="tx1"/>
                </a:solidFill>
              </a:rPr>
              <a:t>，甜菜为辅料，也有不加甜菜的。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1507" name="Text Box 3" descr="BAN_161"/>
          <p:cNvSpPr txBox="1">
            <a:spLocks noChangeArrowheads="1"/>
          </p:cNvSpPr>
          <p:nvPr/>
        </p:nvSpPr>
        <p:spPr bwMode="auto">
          <a:xfrm>
            <a:off x="4656455" y="551815"/>
            <a:ext cx="2950845" cy="1329055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</a:pPr>
            <a:endParaRPr kumimoji="1" lang="zh-CN" altLang="en-US" sz="3400">
              <a:solidFill>
                <a:srgbClr val="336600"/>
              </a:solidFill>
              <a:latin typeface="Arial" panose="020B0604020202020204" pitchFamily="34" charset="0"/>
            </a:endParaRPr>
          </a:p>
        </p:txBody>
      </p:sp>
      <p:sp>
        <p:nvSpPr>
          <p:cNvPr id="88069" name="Rectangle 5"/>
          <p:cNvSpPr>
            <a:spLocks noChangeArrowheads="1"/>
          </p:cNvSpPr>
          <p:nvPr/>
        </p:nvSpPr>
        <p:spPr bwMode="auto">
          <a:xfrm>
            <a:off x="4584700" y="690202"/>
            <a:ext cx="3079750" cy="11372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</a:rPr>
              <a:t>Russian Soup</a:t>
            </a:r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</a:rPr>
              <a:t>罗宋汤</a:t>
            </a:r>
            <a:endParaRPr lang="zh-CN" altLang="en-US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19712"/>
          <a:stretch>
            <a:fillRect/>
          </a:stretch>
        </p:blipFill>
        <p:spPr>
          <a:xfrm>
            <a:off x="3094455" y="370684"/>
            <a:ext cx="1368801" cy="1489618"/>
          </a:xfrm>
          <a:prstGeom prst="rect">
            <a:avLst/>
          </a:prstGeom>
        </p:spPr>
      </p:pic>
      <p:pic>
        <p:nvPicPr>
          <p:cNvPr id="7" name="图片 6">
            <a:hlinkClick r:id="rId4" action="ppaction://hlinksldjump"/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8288" y="138519"/>
            <a:ext cx="2304256" cy="17281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矩形 4"/>
          <p:cNvSpPr/>
          <p:nvPr>
            <p:custDataLst>
              <p:tags r:id="rId1"/>
            </p:custDataLst>
          </p:nvPr>
        </p:nvSpPr>
        <p:spPr>
          <a:xfrm>
            <a:off x="1792605" y="107950"/>
            <a:ext cx="8712835" cy="504190"/>
          </a:xfrm>
          <a:prstGeom prst="rect">
            <a:avLst/>
          </a:prstGeom>
        </p:spPr>
        <p:txBody>
          <a:bodyPr wrap="none" numCol="1" fromWordArt="1">
            <a:prstTxWarp prst="textPlain">
              <a:avLst>
                <a:gd name="adj" fmla="val 50000"/>
              </a:avLst>
            </a:prstTxWarp>
          </a:bodyPr>
          <a:p>
            <a:pPr algn="ctr"/>
            <a:r>
              <a:rPr lang="en-US" altLang="zh-CN" sz="3600" kern="10" dirty="0" smtClean="0">
                <a:ln w="12700">
                  <a:solidFill>
                    <a:srgbClr val="EAEAEA"/>
                  </a:solidFill>
                  <a:round/>
                </a:ln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do you </a:t>
            </a:r>
            <a:r>
              <a:rPr lang="en-US" altLang="zh-CN" sz="3600" kern="10" dirty="0">
                <a:ln w="12700">
                  <a:solidFill>
                    <a:srgbClr val="EAEAEA"/>
                  </a:solidFill>
                  <a:round/>
                </a:ln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make Russian soup?</a:t>
            </a:r>
            <a:endParaRPr lang="zh-CN" altLang="en-US" sz="3600" kern="10" dirty="0">
              <a:ln w="12700">
                <a:solidFill>
                  <a:srgbClr val="EAEAEA"/>
                </a:solidFill>
                <a:round/>
              </a:ln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 Box 19"/>
          <p:cNvSpPr txBox="1">
            <a:spLocks noChangeArrowheads="1"/>
          </p:cNvSpPr>
          <p:nvPr/>
        </p:nvSpPr>
        <p:spPr bwMode="auto">
          <a:xfrm>
            <a:off x="140970" y="550545"/>
            <a:ext cx="10818495" cy="62471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514350" indent="-514350" eaLnBrk="1" hangingPunct="1">
              <a:spcBef>
                <a:spcPct val="50000"/>
              </a:spcBef>
              <a:buFont typeface="+mj-ea"/>
              <a:buAutoNum type="circleNumDbPlain"/>
            </a:pPr>
            <a:r>
              <a:rPr lang="en-US" altLang="zh-CN" dirty="0">
                <a:solidFill>
                  <a:srgbClr val="FF0000"/>
                </a:solidFill>
              </a:rPr>
              <a:t>First</a:t>
            </a:r>
            <a:r>
              <a:rPr lang="en-US" altLang="zh-CN" dirty="0">
                <a:solidFill>
                  <a:schemeClr val="tx1"/>
                </a:solidFill>
              </a:rPr>
              <a:t>, </a:t>
            </a:r>
            <a:r>
              <a:rPr lang="en-US" altLang="zh-CN" dirty="0">
                <a:solidFill>
                  <a:srgbClr val="0000FF"/>
                </a:solidFill>
              </a:rPr>
              <a:t>buy </a:t>
            </a:r>
            <a:r>
              <a:rPr lang="en-US" altLang="zh-CN" dirty="0">
                <a:solidFill>
                  <a:schemeClr val="tx1"/>
                </a:solidFill>
              </a:rPr>
              <a:t>some beef, one cabbage, four carrots, three potatoes, five tomatoes and one onion. </a:t>
            </a:r>
            <a:endParaRPr lang="en-US" altLang="zh-CN" dirty="0">
              <a:solidFill>
                <a:schemeClr val="tx1"/>
              </a:solidFill>
            </a:endParaRPr>
          </a:p>
          <a:p>
            <a:pPr marL="514350" indent="-514350" eaLnBrk="1" hangingPunct="1">
              <a:spcBef>
                <a:spcPct val="50000"/>
              </a:spcBef>
              <a:buFont typeface="+mj-ea"/>
              <a:buAutoNum type="circleNumDbPlain"/>
            </a:pPr>
            <a:r>
              <a:rPr lang="en-US" altLang="zh-CN" dirty="0">
                <a:solidFill>
                  <a:srgbClr val="FF0000"/>
                </a:solidFill>
              </a:rPr>
              <a:t>Then</a:t>
            </a:r>
            <a:r>
              <a:rPr lang="en-US" altLang="zh-CN" dirty="0">
                <a:solidFill>
                  <a:schemeClr val="tx1"/>
                </a:solidFill>
              </a:rPr>
              <a:t>, </a:t>
            </a:r>
            <a:r>
              <a:rPr lang="en-US" altLang="zh-CN" dirty="0">
                <a:solidFill>
                  <a:srgbClr val="0000FF"/>
                </a:solidFill>
              </a:rPr>
              <a:t>cut up</a:t>
            </a:r>
            <a:r>
              <a:rPr lang="en-US" altLang="zh-CN" dirty="0">
                <a:solidFill>
                  <a:schemeClr val="tx1"/>
                </a:solidFill>
              </a:rPr>
              <a:t> the vegetables.</a:t>
            </a:r>
            <a:endParaRPr lang="en-US" altLang="zh-CN" dirty="0">
              <a:solidFill>
                <a:schemeClr val="tx1"/>
              </a:solidFill>
            </a:endParaRPr>
          </a:p>
          <a:p>
            <a:pPr marL="514350" indent="-514350" eaLnBrk="1" hangingPunct="1">
              <a:spcBef>
                <a:spcPct val="50000"/>
              </a:spcBef>
              <a:buFont typeface="+mj-ea"/>
              <a:buAutoNum type="circleNumDbPlain"/>
            </a:pPr>
            <a:r>
              <a:rPr lang="en-US" altLang="zh-CN" dirty="0">
                <a:solidFill>
                  <a:srgbClr val="FF0000"/>
                </a:solidFill>
                <a:sym typeface="+mn-ea"/>
              </a:rPr>
              <a:t>Next</a:t>
            </a:r>
            <a:r>
              <a:rPr lang="en-US" altLang="zh-CN" dirty="0">
                <a:sym typeface="+mn-ea"/>
              </a:rPr>
              <a:t>, </a:t>
            </a:r>
            <a:r>
              <a:rPr lang="en-US" altLang="zh-CN" dirty="0">
                <a:solidFill>
                  <a:srgbClr val="0000FF"/>
                </a:solidFill>
                <a:sym typeface="+mn-ea"/>
              </a:rPr>
              <a:t>put</a:t>
            </a:r>
            <a:r>
              <a:rPr lang="en-US" altLang="zh-CN" dirty="0">
                <a:sym typeface="+mn-ea"/>
              </a:rPr>
              <a:t> the beef, carrots and potatoes </a:t>
            </a:r>
            <a:r>
              <a:rPr lang="en-US" altLang="zh-CN" dirty="0">
                <a:solidFill>
                  <a:srgbClr val="0000FF"/>
                </a:solidFill>
                <a:sym typeface="+mn-ea"/>
              </a:rPr>
              <a:t>into</a:t>
            </a:r>
            <a:r>
              <a:rPr lang="en-US" altLang="zh-CN" dirty="0">
                <a:sym typeface="+mn-ea"/>
              </a:rPr>
              <a:t> a pot.</a:t>
            </a:r>
            <a:endParaRPr lang="en-US" altLang="zh-CN" dirty="0">
              <a:sym typeface="+mn-ea"/>
            </a:endParaRPr>
          </a:p>
          <a:p>
            <a:pPr marL="514350" indent="-514350" eaLnBrk="1" hangingPunct="1">
              <a:spcBef>
                <a:spcPct val="50000"/>
              </a:spcBef>
              <a:buFont typeface="+mj-ea"/>
              <a:buAutoNum type="circleNumDbPlain"/>
            </a:pPr>
            <a:r>
              <a:rPr lang="en-US" altLang="zh-CN" dirty="0">
                <a:solidFill>
                  <a:srgbClr val="FF0000"/>
                </a:solidFill>
                <a:sym typeface="+mn-ea"/>
              </a:rPr>
              <a:t>Add some water</a:t>
            </a:r>
            <a:r>
              <a:rPr lang="en-US" altLang="zh-CN" dirty="0">
                <a:sym typeface="+mn-ea"/>
              </a:rPr>
              <a:t>.</a:t>
            </a:r>
            <a:endParaRPr lang="en-US" altLang="zh-CN" dirty="0">
              <a:solidFill>
                <a:schemeClr val="tx1"/>
              </a:solidFill>
            </a:endParaRPr>
          </a:p>
          <a:p>
            <a:pPr marL="514350" indent="-514350" eaLnBrk="1" hangingPunct="1">
              <a:spcBef>
                <a:spcPct val="50000"/>
              </a:spcBef>
              <a:buFont typeface="+mj-ea"/>
              <a:buAutoNum type="circleNumDbPlain"/>
            </a:pPr>
            <a:r>
              <a:rPr lang="en-US" altLang="zh-CN" dirty="0">
                <a:solidFill>
                  <a:srgbClr val="FF0000"/>
                </a:solidFill>
              </a:rPr>
              <a:t>After that</a:t>
            </a:r>
            <a:r>
              <a:rPr lang="en-US" altLang="zh-CN" dirty="0">
                <a:solidFill>
                  <a:schemeClr val="tx1"/>
                </a:solidFill>
              </a:rPr>
              <a:t>, </a:t>
            </a:r>
            <a:r>
              <a:rPr lang="en-US" altLang="zh-CN" dirty="0">
                <a:solidFill>
                  <a:srgbClr val="0000FF"/>
                </a:solidFill>
              </a:rPr>
              <a:t>cook</a:t>
            </a:r>
            <a:r>
              <a:rPr lang="en-US" altLang="zh-CN" dirty="0">
                <a:solidFill>
                  <a:schemeClr val="tx1"/>
                </a:solidFill>
              </a:rPr>
              <a:t> for 30 minutes.</a:t>
            </a:r>
            <a:endParaRPr lang="en-US" altLang="zh-CN" dirty="0">
              <a:solidFill>
                <a:schemeClr val="tx1"/>
              </a:solidFill>
            </a:endParaRPr>
          </a:p>
          <a:p>
            <a:pPr marL="514350" indent="-514350" eaLnBrk="1" hangingPunct="1">
              <a:spcBef>
                <a:spcPct val="50000"/>
              </a:spcBef>
              <a:buFont typeface="+mj-ea"/>
              <a:buAutoNum type="circleNumDbPlain"/>
            </a:pPr>
            <a:r>
              <a:rPr lang="en-US" altLang="zh-CN" dirty="0">
                <a:solidFill>
                  <a:srgbClr val="FF0000"/>
                </a:solidFill>
              </a:rPr>
              <a:t>Then</a:t>
            </a:r>
            <a:r>
              <a:rPr lang="en-US" altLang="zh-CN" dirty="0">
                <a:solidFill>
                  <a:schemeClr val="tx1"/>
                </a:solidFill>
              </a:rPr>
              <a:t>, </a:t>
            </a:r>
            <a:r>
              <a:rPr lang="en-US" altLang="zh-CN" dirty="0">
                <a:solidFill>
                  <a:srgbClr val="0000FF"/>
                </a:solidFill>
              </a:rPr>
              <a:t>add</a:t>
            </a:r>
            <a:r>
              <a:rPr lang="en-US" altLang="zh-CN" dirty="0">
                <a:solidFill>
                  <a:schemeClr val="tx1"/>
                </a:solidFill>
              </a:rPr>
              <a:t> the cabbage, tomatoes and onion.</a:t>
            </a:r>
            <a:endParaRPr lang="en-US" altLang="zh-CN" dirty="0">
              <a:solidFill>
                <a:schemeClr val="tx1"/>
              </a:solidFill>
            </a:endParaRPr>
          </a:p>
          <a:p>
            <a:pPr marL="514350" indent="-514350" eaLnBrk="1" hangingPunct="1">
              <a:spcBef>
                <a:spcPct val="50000"/>
              </a:spcBef>
              <a:buFont typeface="+mj-ea"/>
              <a:buAutoNum type="circleNumDbPlain"/>
            </a:pPr>
            <a:r>
              <a:rPr lang="en-US" altLang="zh-CN" dirty="0">
                <a:solidFill>
                  <a:srgbClr val="0000FF"/>
                </a:solidFill>
              </a:rPr>
              <a:t> Cook</a:t>
            </a:r>
            <a:r>
              <a:rPr lang="en-US" altLang="zh-CN" dirty="0">
                <a:solidFill>
                  <a:schemeClr val="tx1"/>
                </a:solidFill>
              </a:rPr>
              <a:t> for another 10 minutes.</a:t>
            </a:r>
            <a:endParaRPr lang="en-US" altLang="zh-CN" dirty="0">
              <a:solidFill>
                <a:schemeClr val="tx1"/>
              </a:solidFill>
            </a:endParaRPr>
          </a:p>
          <a:p>
            <a:pPr marL="514350" indent="-514350" eaLnBrk="1" hangingPunct="1">
              <a:spcBef>
                <a:spcPct val="50000"/>
              </a:spcBef>
              <a:buFont typeface="+mj-ea"/>
              <a:buAutoNum type="circleNumDbPlain"/>
            </a:pPr>
            <a:r>
              <a:rPr lang="en-US" altLang="zh-CN" dirty="0">
                <a:solidFill>
                  <a:srgbClr val="FF0000"/>
                </a:solidFill>
              </a:rPr>
              <a:t>Finally</a:t>
            </a:r>
            <a:r>
              <a:rPr lang="en-US" altLang="zh-CN" dirty="0">
                <a:solidFill>
                  <a:schemeClr val="tx1"/>
                </a:solidFill>
              </a:rPr>
              <a:t>, </a:t>
            </a:r>
            <a:r>
              <a:rPr lang="en-US" altLang="zh-CN" dirty="0">
                <a:solidFill>
                  <a:srgbClr val="0000FF"/>
                </a:solidFill>
              </a:rPr>
              <a:t>add</a:t>
            </a:r>
            <a:r>
              <a:rPr lang="en-US" altLang="zh-CN" dirty="0">
                <a:solidFill>
                  <a:schemeClr val="tx1"/>
                </a:solidFill>
              </a:rPr>
              <a:t> some salt.</a:t>
            </a:r>
            <a:endParaRPr lang="en-US" altLang="zh-CN" dirty="0">
              <a:solidFill>
                <a:schemeClr val="tx1"/>
              </a:solidFill>
            </a:endParaRPr>
          </a:p>
        </p:txBody>
      </p:sp>
      <p:pic>
        <p:nvPicPr>
          <p:cNvPr id="3" name="图片 2" descr="微信图片_2023112809360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5440" y="4437380"/>
            <a:ext cx="1157605" cy="1005840"/>
          </a:xfrm>
          <a:prstGeom prst="rect">
            <a:avLst/>
          </a:prstGeom>
        </p:spPr>
      </p:pic>
      <p:pic>
        <p:nvPicPr>
          <p:cNvPr id="4" name="图片 3" descr="微信图片_2023112809360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0415" y="4580890"/>
            <a:ext cx="848360" cy="744855"/>
          </a:xfrm>
          <a:prstGeom prst="rect">
            <a:avLst/>
          </a:prstGeom>
        </p:spPr>
      </p:pic>
      <p:pic>
        <p:nvPicPr>
          <p:cNvPr id="6" name="图片 5" descr="微信图片_2023112809360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85730" y="2498725"/>
            <a:ext cx="902335" cy="577215"/>
          </a:xfrm>
          <a:prstGeom prst="rect">
            <a:avLst/>
          </a:prstGeom>
        </p:spPr>
      </p:pic>
      <p:pic>
        <p:nvPicPr>
          <p:cNvPr id="7" name="图片 6" descr="微信图片_2023112809360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88065" y="2420620"/>
            <a:ext cx="925830" cy="829945"/>
          </a:xfrm>
          <a:prstGeom prst="rect">
            <a:avLst/>
          </a:prstGeom>
        </p:spPr>
      </p:pic>
      <p:pic>
        <p:nvPicPr>
          <p:cNvPr id="8" name="图片 7" descr="微信图片_2023112809354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08795" y="2348865"/>
            <a:ext cx="876935" cy="876935"/>
          </a:xfrm>
          <a:prstGeom prst="rect">
            <a:avLst/>
          </a:prstGeom>
        </p:spPr>
      </p:pic>
      <p:pic>
        <p:nvPicPr>
          <p:cNvPr id="9" name="图片 8" descr="微信图片_2023112809353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36405" y="4580890"/>
            <a:ext cx="1189355" cy="930275"/>
          </a:xfrm>
          <a:prstGeom prst="rect">
            <a:avLst/>
          </a:prstGeom>
        </p:spPr>
      </p:pic>
    </p:spTree>
  </p:cSld>
  <p:clrMapOvr>
    <a:masterClrMapping/>
  </p:clrMapOvr>
  <p:transition>
    <p:wheel spokes="4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5360" y="1196752"/>
            <a:ext cx="11343970" cy="5184576"/>
          </a:xfrm>
          <a:prstGeom prst="rect">
            <a:avLst/>
          </a:prstGeom>
          <a:ln>
            <a:solidFill>
              <a:srgbClr val="00B0F0"/>
            </a:solidFill>
          </a:ln>
        </p:spPr>
      </p:pic>
      <p:sp>
        <p:nvSpPr>
          <p:cNvPr id="4" name="矩形 3"/>
          <p:cNvSpPr/>
          <p:nvPr/>
        </p:nvSpPr>
        <p:spPr>
          <a:xfrm>
            <a:off x="551570" y="150556"/>
            <a:ext cx="8072755" cy="6140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0000FF"/>
                </a:solidFill>
                <a:latin typeface="Arial" panose="020B0604020202020204" pitchFamily="34" charset="0"/>
              </a:rPr>
              <a:t>Listen and role-play the conversation. </a:t>
            </a:r>
            <a:endParaRPr lang="zh-CN" altLang="en-US" dirty="0"/>
          </a:p>
        </p:txBody>
      </p:sp>
      <p:pic>
        <p:nvPicPr>
          <p:cNvPr id="5" name="Section A 2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6204" y="184980"/>
            <a:ext cx="1070467" cy="817237"/>
          </a:xfrm>
          <a:prstGeom prst="rect">
            <a:avLst/>
          </a:prstGeom>
        </p:spPr>
      </p:pic>
      <p:sp>
        <p:nvSpPr>
          <p:cNvPr id="6" name="椭圆 5"/>
          <p:cNvSpPr/>
          <p:nvPr/>
        </p:nvSpPr>
        <p:spPr>
          <a:xfrm>
            <a:off x="1919536" y="2204864"/>
            <a:ext cx="792088" cy="432048"/>
          </a:xfrm>
          <a:prstGeom prst="ellipse">
            <a:avLst/>
          </a:prstGeom>
          <a:solidFill>
            <a:srgbClr val="FFC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3377274" y="3140968"/>
            <a:ext cx="792088" cy="432048"/>
          </a:xfrm>
          <a:prstGeom prst="ellipse">
            <a:avLst/>
          </a:prstGeom>
          <a:solidFill>
            <a:srgbClr val="FFC0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1127448" y="4077072"/>
            <a:ext cx="792088" cy="432048"/>
          </a:xfrm>
          <a:prstGeom prst="ellipse">
            <a:avLst/>
          </a:prstGeom>
          <a:solidFill>
            <a:srgbClr val="FFC0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6536432" y="4581128"/>
            <a:ext cx="792088" cy="432048"/>
          </a:xfrm>
          <a:prstGeom prst="ellipse">
            <a:avLst/>
          </a:prstGeom>
          <a:solidFill>
            <a:srgbClr val="FFC000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4122706" y="5909996"/>
            <a:ext cx="1037189" cy="471331"/>
          </a:xfrm>
          <a:prstGeom prst="ellipse">
            <a:avLst/>
          </a:prstGeom>
          <a:solidFill>
            <a:srgbClr val="FFC000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" name="直接连接符 12"/>
          <p:cNvCxnSpPr/>
          <p:nvPr/>
        </p:nvCxnSpPr>
        <p:spPr>
          <a:xfrm>
            <a:off x="3864079" y="2204705"/>
            <a:ext cx="3024505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4296715" y="4940729"/>
            <a:ext cx="2087880" cy="63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1127678" y="4005178"/>
            <a:ext cx="172847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椭圆 2"/>
          <p:cNvSpPr/>
          <p:nvPr>
            <p:custDataLst>
              <p:tags r:id="rId5"/>
            </p:custDataLst>
          </p:nvPr>
        </p:nvSpPr>
        <p:spPr>
          <a:xfrm>
            <a:off x="1127760" y="4580890"/>
            <a:ext cx="1583690" cy="431800"/>
          </a:xfrm>
          <a:prstGeom prst="ellipse">
            <a:avLst/>
          </a:prstGeom>
          <a:solidFill>
            <a:srgbClr val="FFC0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9" name="直接连接符 8"/>
          <p:cNvCxnSpPr/>
          <p:nvPr>
            <p:custDataLst>
              <p:tags r:id="rId6"/>
            </p:custDataLst>
          </p:nvPr>
        </p:nvCxnSpPr>
        <p:spPr>
          <a:xfrm>
            <a:off x="4122725" y="5444919"/>
            <a:ext cx="3342005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>
            <p:custDataLst>
              <p:tags r:id="rId7"/>
            </p:custDataLst>
          </p:nvPr>
        </p:nvCxnSpPr>
        <p:spPr>
          <a:xfrm>
            <a:off x="6024550" y="6380909"/>
            <a:ext cx="1296035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椭圆 15"/>
          <p:cNvSpPr/>
          <p:nvPr>
            <p:custDataLst>
              <p:tags r:id="rId8"/>
            </p:custDataLst>
          </p:nvPr>
        </p:nvSpPr>
        <p:spPr>
          <a:xfrm>
            <a:off x="1703705" y="5949315"/>
            <a:ext cx="2290445" cy="431800"/>
          </a:xfrm>
          <a:prstGeom prst="ellipse">
            <a:avLst/>
          </a:prstGeom>
          <a:solidFill>
            <a:srgbClr val="FFC0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2" name="直接连接符 11"/>
          <p:cNvCxnSpPr/>
          <p:nvPr>
            <p:custDataLst>
              <p:tags r:id="rId9"/>
            </p:custDataLst>
          </p:nvPr>
        </p:nvCxnSpPr>
        <p:spPr>
          <a:xfrm>
            <a:off x="1848155" y="5891959"/>
            <a:ext cx="1296035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>
            <p:custDataLst>
              <p:tags r:id="rId10"/>
            </p:custDataLst>
          </p:nvPr>
        </p:nvCxnSpPr>
        <p:spPr>
          <a:xfrm>
            <a:off x="1759890" y="6377734"/>
            <a:ext cx="2248535" cy="317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17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70" name="Picture 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1285" y="1268730"/>
            <a:ext cx="8061325" cy="4349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0" y="332740"/>
            <a:ext cx="842645" cy="898525"/>
          </a:xfrm>
          <a:prstGeom prst="rect">
            <a:avLst/>
          </a:prstGeom>
        </p:spPr>
      </p:pic>
      <p:sp>
        <p:nvSpPr>
          <p:cNvPr id="5" name="Rectangle 12"/>
          <p:cNvSpPr>
            <a:spLocks noChangeArrowheads="1"/>
          </p:cNvSpPr>
          <p:nvPr/>
        </p:nvSpPr>
        <p:spPr bwMode="auto">
          <a:xfrm>
            <a:off x="1219200" y="139065"/>
            <a:ext cx="8322945" cy="113855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anchor="ctr"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lang="en-US" altLang="zh-CN" dirty="0" smtClean="0">
                <a:solidFill>
                  <a:srgbClr val="0000FF"/>
                </a:solidFill>
                <a:latin typeface="Arial" panose="020B0604020202020204" pitchFamily="34" charset="0"/>
              </a:rPr>
              <a:t>Look at the pictures. </a:t>
            </a:r>
            <a:endParaRPr lang="en-US" altLang="zh-CN" dirty="0" smtClean="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8" name="椭圆形标注 7"/>
          <p:cNvSpPr>
            <a:spLocks noChangeArrowheads="1"/>
          </p:cNvSpPr>
          <p:nvPr/>
        </p:nvSpPr>
        <p:spPr bwMode="auto">
          <a:xfrm>
            <a:off x="319405" y="2507615"/>
            <a:ext cx="3321050" cy="755650"/>
          </a:xfrm>
          <a:prstGeom prst="wedgeEllipseCallout">
            <a:avLst>
              <a:gd name="adj1" fmla="val 94471"/>
              <a:gd name="adj2" fmla="val -5533"/>
            </a:avLst>
          </a:prstGeom>
          <a:noFill/>
          <a:ln w="25400" algn="ctr">
            <a:solidFill>
              <a:srgbClr val="0000FF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15000"/>
              </a:lnSpc>
            </a:pPr>
            <a:endParaRPr lang="zh-CN" altLang="en-US" sz="3400" b="0">
              <a:solidFill>
                <a:srgbClr val="0000FF"/>
              </a:solidFill>
              <a:latin typeface="Arial" panose="020B0604020202020204" pitchFamily="34" charset="0"/>
            </a:endParaRPr>
          </a:p>
        </p:txBody>
      </p:sp>
      <p:sp>
        <p:nvSpPr>
          <p:cNvPr id="13" name="Text Box 21"/>
          <p:cNvSpPr txBox="1">
            <a:spLocks noChangeArrowheads="1"/>
          </p:cNvSpPr>
          <p:nvPr/>
        </p:nvSpPr>
        <p:spPr bwMode="auto">
          <a:xfrm>
            <a:off x="612140" y="2572385"/>
            <a:ext cx="2827020" cy="5861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</a:pPr>
            <a:r>
              <a:rPr lang="en-US" altLang="zh-CN" sz="2800" dirty="0">
                <a:solidFill>
                  <a:srgbClr val="0000FF"/>
                </a:solidFill>
              </a:rPr>
              <a:t>popcorn machine</a:t>
            </a:r>
            <a:endParaRPr lang="zh-CN" altLang="en-US" sz="2800" dirty="0">
              <a:solidFill>
                <a:srgbClr val="0000FF"/>
              </a:solidFill>
            </a:endParaRPr>
          </a:p>
        </p:txBody>
      </p:sp>
      <p:sp>
        <p:nvSpPr>
          <p:cNvPr id="6" name="椭圆形标注 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2385695" y="1343025"/>
            <a:ext cx="1238250" cy="755650"/>
          </a:xfrm>
          <a:prstGeom prst="wedgeEllipseCallout">
            <a:avLst>
              <a:gd name="adj1" fmla="val 194923"/>
              <a:gd name="adj2" fmla="val 69411"/>
            </a:avLst>
          </a:prstGeom>
          <a:noFill/>
          <a:ln w="25400" algn="ctr">
            <a:solidFill>
              <a:srgbClr val="0000FF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15000"/>
              </a:lnSpc>
            </a:pPr>
            <a:endParaRPr lang="zh-CN" altLang="en-US" sz="3400" b="0">
              <a:solidFill>
                <a:srgbClr val="0000FF"/>
              </a:solidFill>
              <a:latin typeface="Arial" panose="020B0604020202020204" pitchFamily="34" charset="0"/>
            </a:endParaRPr>
          </a:p>
        </p:txBody>
      </p:sp>
      <p:sp>
        <p:nvSpPr>
          <p:cNvPr id="12" name="Text Box 21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2567940" y="1341120"/>
            <a:ext cx="1072515" cy="657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</a:pPr>
            <a:r>
              <a:rPr lang="en-US" altLang="zh-CN" sz="3200" dirty="0">
                <a:solidFill>
                  <a:srgbClr val="0000FF"/>
                </a:solidFill>
              </a:rPr>
              <a:t>corn</a:t>
            </a:r>
            <a:endParaRPr lang="en-US" altLang="zh-CN" sz="3200" dirty="0">
              <a:solidFill>
                <a:srgbClr val="0000FF"/>
              </a:solidFill>
            </a:endParaRPr>
          </a:p>
        </p:txBody>
      </p:sp>
      <p:sp>
        <p:nvSpPr>
          <p:cNvPr id="15" name="椭圆形标注 14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6096000" y="5380355"/>
            <a:ext cx="1238250" cy="755650"/>
          </a:xfrm>
          <a:prstGeom prst="wedgeEllipseCallout">
            <a:avLst>
              <a:gd name="adj1" fmla="val 94512"/>
              <a:gd name="adj2" fmla="val -106554"/>
            </a:avLst>
          </a:prstGeom>
          <a:noFill/>
          <a:ln w="25400" algn="ctr">
            <a:solidFill>
              <a:srgbClr val="0000FF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15000"/>
              </a:lnSpc>
            </a:pPr>
            <a:endParaRPr lang="zh-CN" altLang="en-US" sz="3400" b="0">
              <a:solidFill>
                <a:srgbClr val="0000FF"/>
              </a:solidFill>
              <a:latin typeface="Arial" panose="020B0604020202020204" pitchFamily="34" charset="0"/>
            </a:endParaRPr>
          </a:p>
        </p:txBody>
      </p:sp>
      <p:sp>
        <p:nvSpPr>
          <p:cNvPr id="16" name="Text Box 21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6340475" y="5536565"/>
            <a:ext cx="1072515" cy="657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</a:pPr>
            <a:r>
              <a:rPr lang="en-US" altLang="zh-CN" sz="3200" dirty="0">
                <a:solidFill>
                  <a:srgbClr val="0000FF"/>
                </a:solidFill>
              </a:rPr>
              <a:t>salt</a:t>
            </a:r>
            <a:endParaRPr lang="en-US" altLang="zh-CN" sz="3200" dirty="0">
              <a:solidFill>
                <a:srgbClr val="0000FF"/>
              </a:solidFill>
            </a:endParaRPr>
          </a:p>
        </p:txBody>
      </p:sp>
      <p:sp>
        <p:nvSpPr>
          <p:cNvPr id="2" name="文本框 1"/>
          <p:cNvSpPr txBox="1"/>
          <p:nvPr>
            <p:custDataLst>
              <p:tags r:id="rId8"/>
            </p:custDataLst>
          </p:nvPr>
        </p:nvSpPr>
        <p:spPr>
          <a:xfrm>
            <a:off x="5071110" y="6021070"/>
            <a:ext cx="7060565" cy="7683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eaLnBrk="1" hangingPunct="1">
              <a:lnSpc>
                <a:spcPct val="110000"/>
              </a:lnSpc>
            </a:pPr>
            <a:r>
              <a:rPr lang="en-US" altLang="zh-CN" sz="4000" dirty="0" smtClean="0">
                <a:solidFill>
                  <a:srgbClr val="00B050"/>
                </a:solidFill>
                <a:latin typeface="Arial" panose="020B0604020202020204" pitchFamily="34" charset="0"/>
                <a:sym typeface="+mn-ea"/>
              </a:rPr>
              <a:t>How do we make popcorn?</a:t>
            </a:r>
            <a:endParaRPr lang="en-US" altLang="zh-CN" sz="4000" dirty="0" smtClean="0">
              <a:solidFill>
                <a:srgbClr val="00B050"/>
              </a:solidFill>
              <a:latin typeface="Arial" panose="020B0604020202020204" pitchFamily="34" charset="0"/>
              <a:sym typeface="+mn-ea"/>
            </a:endParaRPr>
          </a:p>
        </p:txBody>
      </p:sp>
      <p:sp>
        <p:nvSpPr>
          <p:cNvPr id="4" name="椭圆形标注 3"/>
          <p:cNvSpPr>
            <a:spLocks noChangeArrowheads="1"/>
          </p:cNvSpPr>
          <p:nvPr/>
        </p:nvSpPr>
        <p:spPr bwMode="auto">
          <a:xfrm>
            <a:off x="1461770" y="4838700"/>
            <a:ext cx="1906905" cy="755650"/>
          </a:xfrm>
          <a:prstGeom prst="wedgeEllipseCallout">
            <a:avLst>
              <a:gd name="adj1" fmla="val 115767"/>
              <a:gd name="adj2" fmla="val -44705"/>
            </a:avLst>
          </a:prstGeom>
          <a:noFill/>
          <a:ln w="25400" algn="ctr">
            <a:solidFill>
              <a:srgbClr val="0000FF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15000"/>
              </a:lnSpc>
            </a:pPr>
            <a:endParaRPr lang="zh-CN" altLang="en-US" sz="3400" b="0">
              <a:solidFill>
                <a:srgbClr val="0000FF"/>
              </a:solidFill>
              <a:latin typeface="Arial" panose="020B0604020202020204" pitchFamily="34" charset="0"/>
            </a:endParaRPr>
          </a:p>
        </p:txBody>
      </p:sp>
      <p:sp>
        <p:nvSpPr>
          <p:cNvPr id="7" name="Text Box 21"/>
          <p:cNvSpPr txBox="1">
            <a:spLocks noChangeArrowheads="1"/>
          </p:cNvSpPr>
          <p:nvPr/>
        </p:nvSpPr>
        <p:spPr bwMode="auto">
          <a:xfrm>
            <a:off x="1628140" y="4806950"/>
            <a:ext cx="1480185" cy="5861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p>
            <a:pPr>
              <a:lnSpc>
                <a:spcPct val="115000"/>
              </a:lnSpc>
            </a:pPr>
            <a:r>
              <a:rPr lang="en-US" altLang="zh-CN" sz="2800" dirty="0">
                <a:solidFill>
                  <a:srgbClr val="0000FF"/>
                </a:solidFill>
              </a:rPr>
              <a:t>popcorn</a:t>
            </a:r>
            <a:endParaRPr lang="zh-CN" altLang="en-US" sz="2800" dirty="0">
              <a:solidFill>
                <a:srgbClr val="0000FF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  <p:bldP spid="13" grpId="0" bldLvl="0" animBg="1"/>
      <p:bldP spid="6" grpId="0" bldLvl="0" animBg="1"/>
      <p:bldP spid="12" grpId="0" bldLvl="0" animBg="1"/>
      <p:bldP spid="15" grpId="0" bldLvl="0" animBg="1"/>
      <p:bldP spid="16" grpId="0" bldLvl="0" animBg="1"/>
      <p:bldP spid="2" grpId="0"/>
      <p:bldP spid="4" grpId="0" bldLvl="0" animBg="1"/>
      <p:bldP spid="7" grpId="0" bldLvl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>
            <a:spLocks noChangeArrowheads="1"/>
          </p:cNvSpPr>
          <p:nvPr/>
        </p:nvSpPr>
        <p:spPr bwMode="auto">
          <a:xfrm>
            <a:off x="561429" y="4425725"/>
            <a:ext cx="9577065" cy="584775"/>
          </a:xfrm>
          <a:prstGeom prst="rect">
            <a:avLst/>
          </a:prstGeom>
          <a:solidFill>
            <a:srgbClr val="ECFDE7"/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dirty="0"/>
              <a:t>b. ________, </a:t>
            </a:r>
            <a:r>
              <a:rPr lang="en-US" altLang="zh-CN" dirty="0">
                <a:solidFill>
                  <a:srgbClr val="0000FF"/>
                </a:solidFill>
              </a:rPr>
              <a:t>put</a:t>
            </a:r>
            <a:r>
              <a:rPr lang="en-US" altLang="zh-CN" dirty="0"/>
              <a:t> the corn </a:t>
            </a:r>
            <a:r>
              <a:rPr lang="en-US" altLang="zh-CN" dirty="0">
                <a:solidFill>
                  <a:srgbClr val="0000FF"/>
                </a:solidFill>
              </a:rPr>
              <a:t>into</a:t>
            </a:r>
            <a:r>
              <a:rPr lang="en-US" altLang="zh-CN" dirty="0"/>
              <a:t> the popcorn </a:t>
            </a:r>
            <a:r>
              <a:rPr lang="en-US" altLang="zh-CN" dirty="0" smtClean="0"/>
              <a:t>machine</a:t>
            </a:r>
            <a:r>
              <a:rPr lang="en-US" altLang="zh-CN" dirty="0"/>
              <a:t>.</a:t>
            </a:r>
            <a:endParaRPr lang="zh-CN" altLang="en-US" b="0" dirty="0"/>
          </a:p>
        </p:txBody>
      </p:sp>
      <p:sp>
        <p:nvSpPr>
          <p:cNvPr id="9221" name="Text Box 5"/>
          <p:cNvSpPr txBox="1">
            <a:spLocks noChangeArrowheads="1"/>
          </p:cNvSpPr>
          <p:nvPr/>
        </p:nvSpPr>
        <p:spPr bwMode="auto">
          <a:xfrm>
            <a:off x="479376" y="764704"/>
            <a:ext cx="8748713" cy="3046988"/>
          </a:xfrm>
          <a:prstGeom prst="rect">
            <a:avLst/>
          </a:prstGeom>
          <a:solidFill>
            <a:srgbClr val="FFFFCC"/>
          </a:solidFill>
          <a:ln>
            <a:noFill/>
          </a:ln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dirty="0"/>
              <a:t>___ 1. __________ do you </a:t>
            </a:r>
            <a:r>
              <a:rPr lang="en-US" altLang="zh-CN" dirty="0">
                <a:solidFill>
                  <a:srgbClr val="0000FF"/>
                </a:solidFill>
              </a:rPr>
              <a:t>make popcorn</a:t>
            </a:r>
            <a:r>
              <a:rPr lang="en-US" altLang="zh-CN" dirty="0"/>
              <a:t>?</a:t>
            </a:r>
            <a:endParaRPr lang="en-US" altLang="zh-CN" dirty="0"/>
          </a:p>
          <a:p>
            <a:pPr eaLnBrk="1" hangingPunct="1">
              <a:lnSpc>
                <a:spcPct val="120000"/>
              </a:lnSpc>
            </a:pPr>
            <a:r>
              <a:rPr lang="en-US" altLang="zh-CN" dirty="0"/>
              <a:t>___ 2. __________ </a:t>
            </a:r>
            <a:r>
              <a:rPr lang="en-US" altLang="zh-CN" dirty="0">
                <a:solidFill>
                  <a:srgbClr val="0000FF"/>
                </a:solidFill>
              </a:rPr>
              <a:t>corn</a:t>
            </a:r>
            <a:r>
              <a:rPr lang="en-US" altLang="zh-CN" dirty="0"/>
              <a:t> do we need?</a:t>
            </a:r>
            <a:endParaRPr lang="en-US" altLang="zh-CN" dirty="0"/>
          </a:p>
          <a:p>
            <a:pPr eaLnBrk="1" hangingPunct="1">
              <a:lnSpc>
                <a:spcPct val="120000"/>
              </a:lnSpc>
            </a:pPr>
            <a:r>
              <a:rPr lang="en-US" altLang="zh-CN" dirty="0"/>
              <a:t>___ 3. __________ do we </a:t>
            </a:r>
            <a:r>
              <a:rPr lang="en-US" altLang="zh-CN" dirty="0">
                <a:solidFill>
                  <a:srgbClr val="0000FF"/>
                </a:solidFill>
              </a:rPr>
              <a:t>do</a:t>
            </a:r>
            <a:r>
              <a:rPr lang="en-US" altLang="zh-CN" dirty="0"/>
              <a:t> next?</a:t>
            </a:r>
            <a:endParaRPr lang="en-US" altLang="zh-CN" dirty="0"/>
          </a:p>
          <a:p>
            <a:pPr eaLnBrk="1" hangingPunct="1">
              <a:lnSpc>
                <a:spcPct val="120000"/>
              </a:lnSpc>
            </a:pPr>
            <a:r>
              <a:rPr lang="en-US" altLang="zh-CN" dirty="0"/>
              <a:t>___ 4. __________ </a:t>
            </a:r>
            <a:r>
              <a:rPr lang="en-US" altLang="zh-CN" dirty="0">
                <a:solidFill>
                  <a:srgbClr val="0000FF"/>
                </a:solidFill>
              </a:rPr>
              <a:t>salt</a:t>
            </a:r>
            <a:r>
              <a:rPr lang="en-US" altLang="zh-CN" dirty="0"/>
              <a:t> do we need?</a:t>
            </a:r>
            <a:endParaRPr lang="en-US" altLang="zh-CN" dirty="0"/>
          </a:p>
          <a:p>
            <a:pPr eaLnBrk="1" hangingPunct="1">
              <a:lnSpc>
                <a:spcPct val="120000"/>
              </a:lnSpc>
            </a:pPr>
            <a:r>
              <a:rPr lang="en-US" altLang="zh-CN" dirty="0"/>
              <a:t>___ 5. Now </a:t>
            </a:r>
            <a:r>
              <a:rPr lang="en-US" altLang="zh-CN" dirty="0">
                <a:solidFill>
                  <a:srgbClr val="FF0000"/>
                </a:solidFill>
              </a:rPr>
              <a:t>can</a:t>
            </a:r>
            <a:r>
              <a:rPr lang="en-US" altLang="zh-CN" dirty="0"/>
              <a:t> we </a:t>
            </a:r>
            <a:r>
              <a:rPr lang="en-US" altLang="zh-CN" dirty="0">
                <a:solidFill>
                  <a:srgbClr val="0000FF"/>
                </a:solidFill>
              </a:rPr>
              <a:t>eat</a:t>
            </a:r>
            <a:r>
              <a:rPr lang="en-US" altLang="zh-CN" dirty="0"/>
              <a:t> it?</a:t>
            </a:r>
            <a:endParaRPr lang="en-US" altLang="zh-CN" dirty="0"/>
          </a:p>
        </p:txBody>
      </p:sp>
      <p:sp>
        <p:nvSpPr>
          <p:cNvPr id="10" name="Text Box 20"/>
          <p:cNvSpPr txBox="1">
            <a:spLocks noChangeArrowheads="1"/>
          </p:cNvSpPr>
          <p:nvPr/>
        </p:nvSpPr>
        <p:spPr bwMode="auto">
          <a:xfrm>
            <a:off x="552846" y="5025753"/>
            <a:ext cx="9575580" cy="579437"/>
          </a:xfrm>
          <a:prstGeom prst="rect">
            <a:avLst/>
          </a:prstGeom>
          <a:solidFill>
            <a:srgbClr val="ECFDE7"/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dirty="0"/>
              <a:t>c. Yes, we can!</a:t>
            </a:r>
            <a:endParaRPr lang="en-US" altLang="zh-CN" dirty="0"/>
          </a:p>
        </p:txBody>
      </p:sp>
      <p:sp>
        <p:nvSpPr>
          <p:cNvPr id="12" name="Text Box 22"/>
          <p:cNvSpPr txBox="1">
            <a:spLocks noChangeArrowheads="1"/>
          </p:cNvSpPr>
          <p:nvPr/>
        </p:nvSpPr>
        <p:spPr bwMode="auto">
          <a:xfrm>
            <a:off x="523453" y="3860337"/>
            <a:ext cx="9577066" cy="579437"/>
          </a:xfrm>
          <a:prstGeom prst="rect">
            <a:avLst/>
          </a:prstGeom>
          <a:solidFill>
            <a:srgbClr val="ECFDE7"/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dirty="0"/>
              <a:t>a. </a:t>
            </a:r>
            <a:r>
              <a:rPr lang="en-US" altLang="zh-CN" dirty="0">
                <a:solidFill>
                  <a:srgbClr val="0000FF"/>
                </a:solidFill>
              </a:rPr>
              <a:t>Half a cup</a:t>
            </a:r>
            <a:r>
              <a:rPr lang="en-US" altLang="zh-CN" dirty="0"/>
              <a:t>.</a:t>
            </a:r>
            <a:endParaRPr lang="en-US" altLang="zh-CN" dirty="0"/>
          </a:p>
        </p:txBody>
      </p:sp>
      <p:sp>
        <p:nvSpPr>
          <p:cNvPr id="13" name="矩形 12"/>
          <p:cNvSpPr>
            <a:spLocks noChangeArrowheads="1"/>
          </p:cNvSpPr>
          <p:nvPr/>
        </p:nvSpPr>
        <p:spPr bwMode="auto">
          <a:xfrm>
            <a:off x="551384" y="5601817"/>
            <a:ext cx="9577064" cy="584775"/>
          </a:xfrm>
          <a:prstGeom prst="rect">
            <a:avLst/>
          </a:prstGeom>
          <a:solidFill>
            <a:srgbClr val="ECFDE7"/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dirty="0"/>
              <a:t>d. </a:t>
            </a:r>
            <a:r>
              <a:rPr lang="en-US" altLang="zh-CN" dirty="0" smtClean="0"/>
              <a:t>Next</a:t>
            </a:r>
            <a:r>
              <a:rPr lang="en-US" altLang="zh-CN" dirty="0"/>
              <a:t>, </a:t>
            </a:r>
            <a:r>
              <a:rPr lang="en-US" altLang="zh-CN" dirty="0">
                <a:solidFill>
                  <a:srgbClr val="0000FF"/>
                </a:solidFill>
              </a:rPr>
              <a:t>_____ on</a:t>
            </a:r>
            <a:r>
              <a:rPr lang="en-US" altLang="zh-CN" dirty="0">
                <a:solidFill>
                  <a:srgbClr val="FF0000"/>
                </a:solidFill>
              </a:rPr>
              <a:t> </a:t>
            </a:r>
            <a:r>
              <a:rPr lang="en-US" altLang="zh-CN" dirty="0"/>
              <a:t>the machine. ________, </a:t>
            </a:r>
            <a:r>
              <a:rPr lang="en-US" altLang="zh-CN" dirty="0">
                <a:solidFill>
                  <a:srgbClr val="0000FF"/>
                </a:solidFill>
              </a:rPr>
              <a:t>add</a:t>
            </a:r>
            <a:r>
              <a:rPr lang="en-US" altLang="zh-CN" dirty="0"/>
              <a:t> </a:t>
            </a:r>
            <a:r>
              <a:rPr lang="en-US" altLang="zh-CN" dirty="0" smtClean="0"/>
              <a:t>the </a:t>
            </a:r>
            <a:r>
              <a:rPr lang="en-US" altLang="zh-CN" dirty="0"/>
              <a:t>salt.</a:t>
            </a:r>
            <a:endParaRPr lang="zh-CN" altLang="en-US" b="0" dirty="0"/>
          </a:p>
        </p:txBody>
      </p:sp>
      <p:sp>
        <p:nvSpPr>
          <p:cNvPr id="11" name="Text Box 20"/>
          <p:cNvSpPr txBox="1">
            <a:spLocks noChangeArrowheads="1"/>
          </p:cNvSpPr>
          <p:nvPr/>
        </p:nvSpPr>
        <p:spPr bwMode="auto">
          <a:xfrm>
            <a:off x="551382" y="6177881"/>
            <a:ext cx="9577043" cy="579438"/>
          </a:xfrm>
          <a:prstGeom prst="rect">
            <a:avLst/>
          </a:prstGeom>
          <a:solidFill>
            <a:srgbClr val="ECFDE7"/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dirty="0"/>
              <a:t>e. Just </a:t>
            </a:r>
            <a:r>
              <a:rPr lang="en-US" altLang="zh-CN" dirty="0">
                <a:solidFill>
                  <a:srgbClr val="0000FF"/>
                </a:solidFill>
              </a:rPr>
              <a:t>one </a:t>
            </a:r>
            <a:r>
              <a:rPr lang="en-US" altLang="zh-CN" dirty="0" smtClean="0">
                <a:solidFill>
                  <a:srgbClr val="0000FF"/>
                </a:solidFill>
              </a:rPr>
              <a:t>spoon</a:t>
            </a:r>
            <a:r>
              <a:rPr lang="en-US" altLang="zh-CN" dirty="0"/>
              <a:t>.</a:t>
            </a:r>
            <a:endParaRPr lang="en-US" altLang="zh-CN" dirty="0"/>
          </a:p>
        </p:txBody>
      </p:sp>
      <p:sp>
        <p:nvSpPr>
          <p:cNvPr id="19466" name="Rectangle 10"/>
          <p:cNvSpPr>
            <a:spLocks noChangeArrowheads="1"/>
          </p:cNvSpPr>
          <p:nvPr/>
        </p:nvSpPr>
        <p:spPr bwMode="auto">
          <a:xfrm>
            <a:off x="622946" y="1404065"/>
            <a:ext cx="38985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3200" dirty="0">
                <a:solidFill>
                  <a:srgbClr val="FF0000"/>
                </a:solidFill>
              </a:rPr>
              <a:t>a</a:t>
            </a:r>
            <a:endParaRPr lang="zh-CN" altLang="en-US" sz="3200" dirty="0">
              <a:solidFill>
                <a:srgbClr val="FF0000"/>
              </a:solidFill>
            </a:endParaRPr>
          </a:p>
        </p:txBody>
      </p:sp>
      <p:sp>
        <p:nvSpPr>
          <p:cNvPr id="19467" name="Rectangle 11"/>
          <p:cNvSpPr>
            <a:spLocks noChangeArrowheads="1"/>
          </p:cNvSpPr>
          <p:nvPr/>
        </p:nvSpPr>
        <p:spPr bwMode="auto">
          <a:xfrm>
            <a:off x="622946" y="1980129"/>
            <a:ext cx="412292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3200" dirty="0">
                <a:solidFill>
                  <a:srgbClr val="FF0000"/>
                </a:solidFill>
              </a:rPr>
              <a:t>d</a:t>
            </a:r>
            <a:endParaRPr lang="zh-CN" altLang="en-US" sz="3200" dirty="0">
              <a:solidFill>
                <a:srgbClr val="FF0000"/>
              </a:solidFill>
            </a:endParaRPr>
          </a:p>
        </p:txBody>
      </p:sp>
      <p:sp>
        <p:nvSpPr>
          <p:cNvPr id="19468" name="Rectangle 12"/>
          <p:cNvSpPr>
            <a:spLocks noChangeArrowheads="1"/>
          </p:cNvSpPr>
          <p:nvPr/>
        </p:nvSpPr>
        <p:spPr bwMode="auto">
          <a:xfrm>
            <a:off x="622946" y="2571279"/>
            <a:ext cx="367408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3200" dirty="0">
                <a:solidFill>
                  <a:srgbClr val="FF0000"/>
                </a:solidFill>
              </a:rPr>
              <a:t>e</a:t>
            </a:r>
            <a:endParaRPr lang="zh-CN" altLang="en-US" sz="3200" dirty="0">
              <a:solidFill>
                <a:srgbClr val="FF0000"/>
              </a:solidFill>
            </a:endParaRPr>
          </a:p>
        </p:txBody>
      </p:sp>
      <p:sp>
        <p:nvSpPr>
          <p:cNvPr id="19469" name="Rectangle 13"/>
          <p:cNvSpPr>
            <a:spLocks noChangeArrowheads="1"/>
          </p:cNvSpPr>
          <p:nvPr/>
        </p:nvSpPr>
        <p:spPr bwMode="auto">
          <a:xfrm>
            <a:off x="622946" y="3141192"/>
            <a:ext cx="367408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3200" dirty="0">
                <a:solidFill>
                  <a:srgbClr val="FF0000"/>
                </a:solidFill>
              </a:rPr>
              <a:t>c</a:t>
            </a:r>
            <a:endParaRPr lang="zh-CN" altLang="en-US" sz="3200" dirty="0">
              <a:solidFill>
                <a:srgbClr val="FF0000"/>
              </a:solidFill>
            </a:endParaRPr>
          </a:p>
        </p:txBody>
      </p:sp>
      <p:sp>
        <p:nvSpPr>
          <p:cNvPr id="19470" name="Rectangle 14"/>
          <p:cNvSpPr>
            <a:spLocks noChangeArrowheads="1"/>
          </p:cNvSpPr>
          <p:nvPr/>
        </p:nvSpPr>
        <p:spPr bwMode="auto">
          <a:xfrm>
            <a:off x="622946" y="828001"/>
            <a:ext cx="412292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3200" dirty="0">
                <a:solidFill>
                  <a:srgbClr val="FF0000"/>
                </a:solidFill>
              </a:rPr>
              <a:t>b</a:t>
            </a:r>
            <a:endParaRPr lang="zh-CN" altLang="en-US" sz="3200" dirty="0">
              <a:solidFill>
                <a:srgbClr val="FF0000"/>
              </a:solidFill>
            </a:endParaRPr>
          </a:p>
        </p:txBody>
      </p:sp>
      <p:sp>
        <p:nvSpPr>
          <p:cNvPr id="19477" name="Rectangle 21"/>
          <p:cNvSpPr>
            <a:spLocks noChangeArrowheads="1"/>
          </p:cNvSpPr>
          <p:nvPr/>
        </p:nvSpPr>
        <p:spPr bwMode="auto">
          <a:xfrm>
            <a:off x="1990675" y="836143"/>
            <a:ext cx="99695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3200" dirty="0">
                <a:solidFill>
                  <a:srgbClr val="FF0000"/>
                </a:solidFill>
              </a:rPr>
              <a:t>How</a:t>
            </a:r>
            <a:endParaRPr lang="zh-CN" altLang="en-US" sz="3200" dirty="0">
              <a:solidFill>
                <a:srgbClr val="FF0000"/>
              </a:solidFill>
            </a:endParaRPr>
          </a:p>
        </p:txBody>
      </p:sp>
      <p:sp>
        <p:nvSpPr>
          <p:cNvPr id="19478" name="Rectangle 22"/>
          <p:cNvSpPr>
            <a:spLocks noChangeArrowheads="1"/>
          </p:cNvSpPr>
          <p:nvPr/>
        </p:nvSpPr>
        <p:spPr bwMode="auto">
          <a:xfrm>
            <a:off x="1630313" y="1412404"/>
            <a:ext cx="2068512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3200" dirty="0">
                <a:solidFill>
                  <a:srgbClr val="FF0000"/>
                </a:solidFill>
              </a:rPr>
              <a:t>How much</a:t>
            </a:r>
            <a:endParaRPr lang="zh-CN" altLang="en-US" sz="3200" dirty="0">
              <a:solidFill>
                <a:srgbClr val="FF0000"/>
              </a:solidFill>
            </a:endParaRPr>
          </a:p>
        </p:txBody>
      </p:sp>
      <p:sp>
        <p:nvSpPr>
          <p:cNvPr id="19479" name="Rectangle 23"/>
          <p:cNvSpPr>
            <a:spLocks noChangeArrowheads="1"/>
          </p:cNvSpPr>
          <p:nvPr/>
        </p:nvSpPr>
        <p:spPr bwMode="auto">
          <a:xfrm>
            <a:off x="1919238" y="1988840"/>
            <a:ext cx="1154112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3200" dirty="0">
                <a:solidFill>
                  <a:srgbClr val="FF0000"/>
                </a:solidFill>
              </a:rPr>
              <a:t>What</a:t>
            </a:r>
            <a:endParaRPr lang="en-US" altLang="zh-CN" sz="3200" dirty="0">
              <a:solidFill>
                <a:srgbClr val="FF0000"/>
              </a:solidFill>
            </a:endParaRPr>
          </a:p>
        </p:txBody>
      </p:sp>
      <p:sp>
        <p:nvSpPr>
          <p:cNvPr id="19480" name="Rectangle 24"/>
          <p:cNvSpPr>
            <a:spLocks noChangeArrowheads="1"/>
          </p:cNvSpPr>
          <p:nvPr/>
        </p:nvSpPr>
        <p:spPr bwMode="auto">
          <a:xfrm>
            <a:off x="1703066" y="2564904"/>
            <a:ext cx="2068513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3200" dirty="0">
                <a:solidFill>
                  <a:srgbClr val="FF0000"/>
                </a:solidFill>
              </a:rPr>
              <a:t>How much</a:t>
            </a:r>
            <a:endParaRPr lang="zh-CN" altLang="en-US" sz="3200" dirty="0">
              <a:solidFill>
                <a:srgbClr val="FF0000"/>
              </a:solidFill>
            </a:endParaRPr>
          </a:p>
        </p:txBody>
      </p:sp>
      <p:sp>
        <p:nvSpPr>
          <p:cNvPr id="19481" name="Rectangle 25"/>
          <p:cNvSpPr>
            <a:spLocks noChangeArrowheads="1"/>
          </p:cNvSpPr>
          <p:nvPr/>
        </p:nvSpPr>
        <p:spPr bwMode="auto">
          <a:xfrm>
            <a:off x="1121619" y="4449689"/>
            <a:ext cx="1019175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3200" dirty="0">
                <a:solidFill>
                  <a:srgbClr val="FF0000"/>
                </a:solidFill>
              </a:rPr>
              <a:t>First</a:t>
            </a:r>
            <a:endParaRPr lang="zh-CN" altLang="en-US" sz="3200" dirty="0">
              <a:solidFill>
                <a:srgbClr val="FF0000"/>
              </a:solidFill>
            </a:endParaRPr>
          </a:p>
        </p:txBody>
      </p:sp>
      <p:sp>
        <p:nvSpPr>
          <p:cNvPr id="19482" name="Rectangle 26"/>
          <p:cNvSpPr>
            <a:spLocks noChangeArrowheads="1"/>
          </p:cNvSpPr>
          <p:nvPr/>
        </p:nvSpPr>
        <p:spPr bwMode="auto">
          <a:xfrm>
            <a:off x="2122437" y="5615106"/>
            <a:ext cx="950913" cy="579437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/>
          <a:p>
            <a:r>
              <a:rPr lang="en-US" altLang="zh-CN" sz="3200" dirty="0">
                <a:solidFill>
                  <a:srgbClr val="FF0000"/>
                </a:solidFill>
              </a:rPr>
              <a:t>turn</a:t>
            </a:r>
            <a:endParaRPr lang="zh-CN" altLang="en-US" sz="3200" dirty="0">
              <a:solidFill>
                <a:srgbClr val="FF0000"/>
              </a:solidFill>
            </a:endParaRPr>
          </a:p>
        </p:txBody>
      </p:sp>
      <p:sp>
        <p:nvSpPr>
          <p:cNvPr id="19483" name="Rectangle 27"/>
          <p:cNvSpPr>
            <a:spLocks noChangeArrowheads="1"/>
          </p:cNvSpPr>
          <p:nvPr/>
        </p:nvSpPr>
        <p:spPr bwMode="auto">
          <a:xfrm>
            <a:off x="6023992" y="5614899"/>
            <a:ext cx="1401763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3200" dirty="0">
                <a:solidFill>
                  <a:srgbClr val="FF0000"/>
                </a:solidFill>
              </a:rPr>
              <a:t>Finally</a:t>
            </a:r>
            <a:endParaRPr lang="zh-CN" altLang="en-US" sz="3200" dirty="0">
              <a:solidFill>
                <a:srgbClr val="FF0000"/>
              </a:solidFill>
            </a:endParaRPr>
          </a:p>
        </p:txBody>
      </p:sp>
      <p:pic>
        <p:nvPicPr>
          <p:cNvPr id="30" name="Picture 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9710" y="764540"/>
            <a:ext cx="4352925" cy="3703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3" name="Rectangle 12"/>
          <p:cNvSpPr>
            <a:spLocks noChangeArrowheads="1"/>
          </p:cNvSpPr>
          <p:nvPr/>
        </p:nvSpPr>
        <p:spPr bwMode="auto">
          <a:xfrm>
            <a:off x="142240" y="-36830"/>
            <a:ext cx="11955780" cy="84709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anchor="ctr"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lang="en-US" altLang="zh-CN" sz="3000" dirty="0">
                <a:solidFill>
                  <a:srgbClr val="00B050"/>
                </a:solidFill>
                <a:latin typeface="Arial" panose="020B0604020202020204" pitchFamily="34" charset="0"/>
              </a:rPr>
              <a:t>Complete the questions first. Then match them with </a:t>
            </a:r>
            <a:r>
              <a:rPr lang="en-US" altLang="zh-CN" sz="3000" dirty="0">
                <a:solidFill>
                  <a:srgbClr val="00B050"/>
                </a:solidFill>
                <a:latin typeface="Arial" panose="020B0604020202020204" pitchFamily="34" charset="0"/>
                <a:sym typeface="+mn-ea"/>
              </a:rPr>
              <a:t>the answers</a:t>
            </a:r>
            <a:r>
              <a:rPr lang="en-US" altLang="zh-CN" sz="3000" dirty="0">
                <a:solidFill>
                  <a:srgbClr val="00B050"/>
                </a:solidFill>
                <a:latin typeface="Arial" panose="020B0604020202020204" pitchFamily="34" charset="0"/>
              </a:rPr>
              <a:t>.</a:t>
            </a:r>
            <a:endParaRPr lang="en-US" altLang="zh-CN" sz="3000" dirty="0">
              <a:solidFill>
                <a:srgbClr val="00B050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9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94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9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94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7" dur="500"/>
                                        <p:tgtEl>
                                          <p:spTgt spid="19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94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37" dur="500"/>
                                        <p:tgtEl>
                                          <p:spTgt spid="19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42" dur="500"/>
                                        <p:tgtEl>
                                          <p:spTgt spid="19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9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94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57" dur="500"/>
                                        <p:tgtEl>
                                          <p:spTgt spid="19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62" dur="500"/>
                                        <p:tgtEl>
                                          <p:spTgt spid="194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66" grpId="0" bldLvl="0" animBg="1"/>
      <p:bldP spid="19467" grpId="0" bldLvl="0" animBg="1"/>
      <p:bldP spid="19468" grpId="0" bldLvl="0" animBg="1"/>
      <p:bldP spid="19469" grpId="0" bldLvl="0" animBg="1"/>
      <p:bldP spid="19470" grpId="0" bldLvl="0" animBg="1"/>
      <p:bldP spid="19477" grpId="0" bldLvl="0" animBg="1"/>
      <p:bldP spid="19478" grpId="0" bldLvl="0" animBg="1"/>
      <p:bldP spid="19479" grpId="0" bldLvl="0" animBg="1"/>
      <p:bldP spid="19480" grpId="0" bldLvl="0" animBg="1"/>
      <p:bldP spid="19481" grpId="0" bldLvl="0" animBg="1"/>
      <p:bldP spid="19482" grpId="0" bldLvl="0" animBg="1"/>
      <p:bldP spid="19483" grpId="0" bldLvl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338455" y="693420"/>
            <a:ext cx="10210800" cy="53232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dirty="0">
                <a:solidFill>
                  <a:srgbClr val="FF0000"/>
                </a:solidFill>
                <a:sym typeface="+mn-ea"/>
              </a:rPr>
              <a:t>A: How do you make popcorn?</a:t>
            </a:r>
            <a:endParaRPr lang="en-US" altLang="zh-CN" dirty="0">
              <a:solidFill>
                <a:srgbClr val="FF0000"/>
              </a:solidFill>
              <a:sym typeface="+mn-ea"/>
            </a:endParaRPr>
          </a:p>
          <a:p>
            <a:r>
              <a:rPr lang="en-US" altLang="zh-CN" dirty="0">
                <a:solidFill>
                  <a:schemeClr val="tx1"/>
                </a:solidFill>
                <a:sym typeface="+mn-ea"/>
              </a:rPr>
              <a:t>B: First, </a:t>
            </a:r>
            <a:r>
              <a:rPr lang="en-US" altLang="zh-CN" u="sng" dirty="0">
                <a:solidFill>
                  <a:schemeClr val="tx1"/>
                </a:solidFill>
                <a:sym typeface="+mn-ea"/>
              </a:rPr>
              <a:t>put the corn into the popcorn </a:t>
            </a:r>
            <a:r>
              <a:rPr lang="en-US" altLang="zh-CN" u="sng" dirty="0" smtClean="0">
                <a:solidFill>
                  <a:schemeClr val="tx1"/>
                </a:solidFill>
                <a:sym typeface="+mn-ea"/>
              </a:rPr>
              <a:t>machine</a:t>
            </a:r>
            <a:r>
              <a:rPr lang="en-US" altLang="zh-CN" dirty="0">
                <a:solidFill>
                  <a:schemeClr val="tx1"/>
                </a:solidFill>
                <a:sym typeface="+mn-ea"/>
              </a:rPr>
              <a:t>.</a:t>
            </a:r>
            <a:endParaRPr lang="en-US" altLang="zh-CN" dirty="0">
              <a:solidFill>
                <a:schemeClr val="tx1"/>
              </a:solidFill>
              <a:sym typeface="+mn-ea"/>
            </a:endParaRPr>
          </a:p>
          <a:p>
            <a:r>
              <a:rPr lang="en-US" altLang="zh-CN" dirty="0">
                <a:solidFill>
                  <a:srgbClr val="FF0000"/>
                </a:solidFill>
                <a:sym typeface="+mn-ea"/>
              </a:rPr>
              <a:t>A: </a:t>
            </a:r>
            <a:r>
              <a:rPr lang="en-US" altLang="zh-CN" dirty="0">
                <a:solidFill>
                  <a:srgbClr val="FF0000"/>
                </a:solidFill>
                <a:sym typeface="+mn-ea"/>
              </a:rPr>
              <a:t>How much corn do we need?</a:t>
            </a:r>
            <a:endParaRPr lang="en-US" altLang="zh-CN" dirty="0">
              <a:solidFill>
                <a:srgbClr val="FF0000"/>
              </a:solidFill>
              <a:sym typeface="+mn-ea"/>
            </a:endParaRPr>
          </a:p>
          <a:p>
            <a:r>
              <a:rPr lang="en-US" altLang="zh-CN" dirty="0">
                <a:sym typeface="+mn-ea"/>
              </a:rPr>
              <a:t>B: </a:t>
            </a:r>
            <a:r>
              <a:rPr lang="en-US" altLang="zh-CN" dirty="0">
                <a:solidFill>
                  <a:schemeClr val="tx1"/>
                </a:solidFill>
                <a:sym typeface="+mn-ea"/>
              </a:rPr>
              <a:t>Half a cup.</a:t>
            </a:r>
            <a:endParaRPr lang="en-US" altLang="zh-CN" dirty="0">
              <a:solidFill>
                <a:schemeClr val="tx1"/>
              </a:solidFill>
              <a:sym typeface="+mn-ea"/>
            </a:endParaRPr>
          </a:p>
          <a:p>
            <a:r>
              <a:rPr lang="en-US" altLang="zh-CN" dirty="0">
                <a:solidFill>
                  <a:srgbClr val="FF0000"/>
                </a:solidFill>
                <a:sym typeface="+mn-ea"/>
              </a:rPr>
              <a:t>A: </a:t>
            </a:r>
            <a:r>
              <a:rPr lang="en-US" altLang="zh-CN" dirty="0">
                <a:solidFill>
                  <a:srgbClr val="FF0000"/>
                </a:solidFill>
                <a:sym typeface="+mn-ea"/>
              </a:rPr>
              <a:t>What do we do next?</a:t>
            </a:r>
            <a:endParaRPr lang="en-US" altLang="zh-CN" dirty="0">
              <a:solidFill>
                <a:srgbClr val="FF0000"/>
              </a:solidFill>
              <a:sym typeface="+mn-ea"/>
            </a:endParaRPr>
          </a:p>
          <a:p>
            <a:r>
              <a:rPr lang="en-US" altLang="zh-CN" dirty="0">
                <a:sym typeface="+mn-ea"/>
              </a:rPr>
              <a:t>B: </a:t>
            </a:r>
            <a:r>
              <a:rPr lang="en-US" altLang="zh-CN" dirty="0" smtClean="0">
                <a:solidFill>
                  <a:schemeClr val="tx1"/>
                </a:solidFill>
                <a:sym typeface="+mn-ea"/>
              </a:rPr>
              <a:t>Next</a:t>
            </a:r>
            <a:r>
              <a:rPr lang="en-US" altLang="zh-CN" dirty="0">
                <a:solidFill>
                  <a:schemeClr val="tx1"/>
                </a:solidFill>
                <a:sym typeface="+mn-ea"/>
              </a:rPr>
              <a:t>, </a:t>
            </a:r>
            <a:r>
              <a:rPr lang="en-US" altLang="zh-CN" u="sng" dirty="0">
                <a:solidFill>
                  <a:schemeClr val="tx1"/>
                </a:solidFill>
                <a:sym typeface="+mn-ea"/>
              </a:rPr>
              <a:t>turn on the machine</a:t>
            </a:r>
            <a:r>
              <a:rPr lang="en-US" altLang="zh-CN" dirty="0">
                <a:solidFill>
                  <a:schemeClr val="tx1"/>
                </a:solidFill>
                <a:sym typeface="+mn-ea"/>
              </a:rPr>
              <a:t>. Finally, </a:t>
            </a:r>
            <a:r>
              <a:rPr lang="en-US" altLang="zh-CN" u="sng" dirty="0">
                <a:solidFill>
                  <a:schemeClr val="tx1"/>
                </a:solidFill>
                <a:sym typeface="+mn-ea"/>
              </a:rPr>
              <a:t>add </a:t>
            </a:r>
            <a:r>
              <a:rPr lang="en-US" altLang="zh-CN" u="sng" dirty="0" smtClean="0">
                <a:solidFill>
                  <a:schemeClr val="tx1"/>
                </a:solidFill>
                <a:sym typeface="+mn-ea"/>
              </a:rPr>
              <a:t>the </a:t>
            </a:r>
            <a:r>
              <a:rPr lang="en-US" altLang="zh-CN" u="sng" dirty="0">
                <a:solidFill>
                  <a:schemeClr val="tx1"/>
                </a:solidFill>
                <a:sym typeface="+mn-ea"/>
              </a:rPr>
              <a:t>salt</a:t>
            </a:r>
            <a:r>
              <a:rPr lang="en-US" altLang="zh-CN" dirty="0">
                <a:solidFill>
                  <a:schemeClr val="tx1"/>
                </a:solidFill>
                <a:sym typeface="+mn-ea"/>
              </a:rPr>
              <a:t>.</a:t>
            </a:r>
            <a:endParaRPr lang="en-US" altLang="zh-CN" dirty="0">
              <a:solidFill>
                <a:schemeClr val="tx1"/>
              </a:solidFill>
              <a:sym typeface="+mn-ea"/>
            </a:endParaRPr>
          </a:p>
          <a:p>
            <a:r>
              <a:rPr lang="en-US" altLang="zh-CN" dirty="0">
                <a:solidFill>
                  <a:srgbClr val="FF0000"/>
                </a:solidFill>
                <a:sym typeface="+mn-ea"/>
              </a:rPr>
              <a:t>A: </a:t>
            </a:r>
            <a:r>
              <a:rPr lang="en-US" altLang="zh-CN" dirty="0">
                <a:solidFill>
                  <a:srgbClr val="FF0000"/>
                </a:solidFill>
                <a:sym typeface="+mn-ea"/>
              </a:rPr>
              <a:t>How much salt do we need?</a:t>
            </a:r>
            <a:endParaRPr lang="en-US" altLang="zh-CN" dirty="0">
              <a:solidFill>
                <a:srgbClr val="FF0000"/>
              </a:solidFill>
              <a:sym typeface="+mn-ea"/>
            </a:endParaRPr>
          </a:p>
          <a:p>
            <a:r>
              <a:rPr lang="en-US" altLang="zh-CN" dirty="0">
                <a:sym typeface="+mn-ea"/>
              </a:rPr>
              <a:t>B: </a:t>
            </a:r>
            <a:r>
              <a:rPr lang="en-US" altLang="zh-CN" dirty="0">
                <a:solidFill>
                  <a:schemeClr val="tx1"/>
                </a:solidFill>
                <a:sym typeface="+mn-ea"/>
              </a:rPr>
              <a:t>Just one </a:t>
            </a:r>
            <a:r>
              <a:rPr lang="en-US" altLang="zh-CN" dirty="0" smtClean="0">
                <a:solidFill>
                  <a:schemeClr val="tx1"/>
                </a:solidFill>
                <a:sym typeface="+mn-ea"/>
              </a:rPr>
              <a:t>spoon</a:t>
            </a:r>
            <a:r>
              <a:rPr lang="en-US" altLang="zh-CN" dirty="0">
                <a:solidFill>
                  <a:schemeClr val="tx1"/>
                </a:solidFill>
                <a:sym typeface="+mn-ea"/>
              </a:rPr>
              <a:t>.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en-US" altLang="zh-CN" dirty="0">
                <a:solidFill>
                  <a:srgbClr val="FF0000"/>
                </a:solidFill>
                <a:sym typeface="+mn-ea"/>
              </a:rPr>
              <a:t>A: </a:t>
            </a:r>
            <a:r>
              <a:rPr lang="en-US" altLang="zh-CN" dirty="0">
                <a:solidFill>
                  <a:srgbClr val="FF0000"/>
                </a:solidFill>
                <a:sym typeface="+mn-ea"/>
              </a:rPr>
              <a:t>Now can we </a:t>
            </a:r>
            <a:r>
              <a:rPr lang="en-US" altLang="zh-CN" u="sng" dirty="0">
                <a:solidFill>
                  <a:srgbClr val="FF0000"/>
                </a:solidFill>
                <a:sym typeface="+mn-ea"/>
              </a:rPr>
              <a:t>eat it</a:t>
            </a:r>
            <a:r>
              <a:rPr lang="en-US" altLang="zh-CN" dirty="0">
                <a:solidFill>
                  <a:srgbClr val="FF0000"/>
                </a:solidFill>
                <a:sym typeface="+mn-ea"/>
              </a:rPr>
              <a:t>?</a:t>
            </a:r>
            <a:endParaRPr lang="en-US" altLang="zh-CN" dirty="0">
              <a:solidFill>
                <a:srgbClr val="FF0000"/>
              </a:solidFill>
              <a:sym typeface="+mn-ea"/>
            </a:endParaRPr>
          </a:p>
          <a:p>
            <a:r>
              <a:rPr lang="en-US" altLang="zh-CN" dirty="0">
                <a:sym typeface="+mn-ea"/>
              </a:rPr>
              <a:t>B: </a:t>
            </a:r>
            <a:r>
              <a:rPr lang="en-US" altLang="zh-CN" dirty="0">
                <a:solidFill>
                  <a:schemeClr val="tx1"/>
                </a:solidFill>
                <a:sym typeface="+mn-ea"/>
              </a:rPr>
              <a:t>Yes, we can!</a:t>
            </a:r>
            <a:endParaRPr lang="en-US" altLang="zh-CN" dirty="0"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10210" y="116840"/>
            <a:ext cx="9702165" cy="7683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eaLnBrk="1" hangingPunct="1">
              <a:lnSpc>
                <a:spcPct val="110000"/>
              </a:lnSpc>
            </a:pPr>
            <a:r>
              <a:rPr lang="en-US" altLang="zh-CN" sz="4000" dirty="0" smtClean="0">
                <a:solidFill>
                  <a:srgbClr val="00B050"/>
                </a:solidFill>
                <a:latin typeface="Arial" panose="020B0604020202020204" pitchFamily="34" charset="0"/>
                <a:sym typeface="+mn-ea"/>
              </a:rPr>
              <a:t>Let’s read the conversation.</a:t>
            </a:r>
            <a:endParaRPr lang="en-US" altLang="zh-CN" sz="4000" dirty="0" smtClean="0">
              <a:solidFill>
                <a:srgbClr val="00B050"/>
              </a:solidFill>
              <a:latin typeface="Arial" panose="020B0604020202020204" pitchFamily="34" charset="0"/>
              <a:sym typeface="+mn-ea"/>
            </a:endParaRPr>
          </a:p>
        </p:txBody>
      </p:sp>
      <p:pic>
        <p:nvPicPr>
          <p:cNvPr id="4" name="Picture 4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2">
            <a:lum bright="12000" contras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2531" y="4004905"/>
            <a:ext cx="4105275" cy="277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523" name="Group 19"/>
          <p:cNvGraphicFramePr>
            <a:graphicFrameLocks noGrp="1"/>
          </p:cNvGraphicFramePr>
          <p:nvPr>
            <p:custDataLst>
              <p:tags r:id="rId2"/>
            </p:custDataLst>
          </p:nvPr>
        </p:nvGraphicFramePr>
        <p:xfrm>
          <a:off x="2423795" y="2132965"/>
          <a:ext cx="6354445" cy="2352040"/>
        </p:xfrm>
        <a:graphic>
          <a:graphicData uri="http://schemas.openxmlformats.org/drawingml/2006/table">
            <a:tbl>
              <a:tblPr/>
              <a:tblGrid>
                <a:gridCol w="6354445"/>
              </a:tblGrid>
              <a:tr h="235204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457200" marR="0" lvl="0" indent="-457200" algn="l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</a:pPr>
                      <a:r>
                        <a:rPr kumimoji="0" lang="en-US" altLang="zh-CN" sz="32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plant a tree</a:t>
                      </a:r>
                      <a:endParaRPr kumimoji="0" lang="en-US" altLang="zh-CN" sz="3200" b="1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457200" marR="0" lvl="0" indent="-457200" algn="l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</a:pPr>
                      <a:r>
                        <a:rPr kumimoji="0" lang="en-US" altLang="zh-CN" sz="32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make beef noodles</a:t>
                      </a:r>
                      <a:endParaRPr kumimoji="0" lang="en-US" altLang="zh-CN" sz="3200" b="1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457200" marR="0" lvl="0" indent="-457200" algn="l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</a:pPr>
                      <a:r>
                        <a:rPr kumimoji="0" lang="en-US" altLang="zh-CN" sz="32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wash clothes</a:t>
                      </a:r>
                      <a:endParaRPr kumimoji="0" lang="en-US" altLang="zh-CN" sz="3200" b="1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457200" marR="0" lvl="0" indent="-457200" algn="l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</a:pPr>
                      <a:r>
                        <a:rPr kumimoji="0" lang="en-US" altLang="zh-CN" sz="32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take out a book from the library</a:t>
                      </a:r>
                      <a:endParaRPr kumimoji="0" lang="zh-CN" altLang="en-US" sz="3200" b="1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66FF"/>
                    </a:solidFill>
                  </a:tcPr>
                </a:tc>
              </a:tr>
            </a:tbl>
          </a:graphicData>
        </a:graphic>
      </p:graphicFrame>
      <p:sp>
        <p:nvSpPr>
          <p:cNvPr id="19475" name="Text Box 5"/>
          <p:cNvSpPr txBox="1">
            <a:spLocks noChangeArrowheads="1"/>
          </p:cNvSpPr>
          <p:nvPr/>
        </p:nvSpPr>
        <p:spPr bwMode="auto">
          <a:xfrm>
            <a:off x="1487488" y="484110"/>
            <a:ext cx="9438951" cy="12134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4000"/>
              </a:lnSpc>
            </a:pPr>
            <a:r>
              <a:rPr lang="en-US" altLang="zh-CN" dirty="0">
                <a:solidFill>
                  <a:srgbClr val="0000FF"/>
                </a:solidFill>
                <a:latin typeface="Arial" panose="020B0604020202020204" pitchFamily="34" charset="0"/>
              </a:rPr>
              <a:t>How do we do one of the following things? Write down or tell your classmates. </a:t>
            </a:r>
            <a:endParaRPr lang="en-US" altLang="zh-CN" dirty="0">
              <a:solidFill>
                <a:srgbClr val="0000FF"/>
              </a:solidFill>
              <a:latin typeface="Arial" panose="020B0604020202020204" pitchFamily="3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376" y="611983"/>
            <a:ext cx="897582" cy="89758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3975" y="4485005"/>
            <a:ext cx="3246755" cy="220091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007768" y="2708920"/>
            <a:ext cx="7848872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hangingPunct="0"/>
            <a:r>
              <a:rPr lang="en-US" altLang="zh-CN" sz="5400" kern="10" dirty="0">
                <a:ln w="0"/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Unit 8</a:t>
            </a:r>
            <a:endParaRPr lang="en-US" altLang="zh-CN" sz="5400" kern="10" dirty="0">
              <a:ln w="0"/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0" hangingPunct="0"/>
            <a:r>
              <a:rPr lang="en-US" altLang="zh-CN" sz="5400" kern="10" dirty="0">
                <a:ln w="0"/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do you make a banana milk shake?</a:t>
            </a:r>
            <a:endParaRPr lang="zh-CN" altLang="en-US" sz="5400" kern="10" dirty="0">
              <a:ln w="0"/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82" name="Text Box 6"/>
          <p:cNvSpPr txBox="1">
            <a:spLocks noChangeArrowheads="1"/>
          </p:cNvSpPr>
          <p:nvPr/>
        </p:nvSpPr>
        <p:spPr bwMode="auto">
          <a:xfrm>
            <a:off x="55880" y="3239135"/>
            <a:ext cx="3619500" cy="632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kumimoji="1" lang="en-US" altLang="zh-CN">
                <a:solidFill>
                  <a:srgbClr val="0000FF"/>
                </a:solidFill>
              </a:rPr>
              <a:t>First</a:t>
            </a:r>
            <a:r>
              <a:rPr kumimoji="1" lang="en-US" altLang="zh-CN"/>
              <a:t>, </a:t>
            </a:r>
            <a:r>
              <a:rPr kumimoji="1" lang="en-US" altLang="zh-CN">
                <a:solidFill>
                  <a:srgbClr val="00B050"/>
                </a:solidFill>
              </a:rPr>
              <a:t>dig</a:t>
            </a:r>
            <a:r>
              <a:rPr kumimoji="1" lang="en-US" altLang="zh-CN">
                <a:solidFill>
                  <a:schemeClr val="tx1"/>
                </a:solidFill>
              </a:rPr>
              <a:t> a hole</a:t>
            </a:r>
            <a:r>
              <a:rPr kumimoji="1" lang="en-US" altLang="zh-CN"/>
              <a:t>.</a:t>
            </a:r>
            <a:endParaRPr kumimoji="1" lang="en-US" altLang="zh-CN"/>
          </a:p>
        </p:txBody>
      </p:sp>
      <p:sp>
        <p:nvSpPr>
          <p:cNvPr id="50183" name="Text Box 7"/>
          <p:cNvSpPr txBox="1">
            <a:spLocks noChangeArrowheads="1"/>
          </p:cNvSpPr>
          <p:nvPr/>
        </p:nvSpPr>
        <p:spPr bwMode="auto">
          <a:xfrm>
            <a:off x="3316605" y="2997200"/>
            <a:ext cx="3803650" cy="1173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kumimoji="1" lang="en-US" altLang="zh-CN" dirty="0">
                <a:solidFill>
                  <a:srgbClr val="0000FF"/>
                </a:solidFill>
              </a:rPr>
              <a:t>Then</a:t>
            </a:r>
            <a:r>
              <a:rPr kumimoji="1" lang="en-US" altLang="zh-CN" dirty="0">
                <a:solidFill>
                  <a:schemeClr val="tx1"/>
                </a:solidFill>
              </a:rPr>
              <a:t>, </a:t>
            </a:r>
            <a:r>
              <a:rPr kumimoji="1" lang="en-US" altLang="zh-CN" dirty="0">
                <a:solidFill>
                  <a:srgbClr val="00B050"/>
                </a:solidFill>
              </a:rPr>
              <a:t>put</a:t>
            </a:r>
            <a:r>
              <a:rPr kumimoji="1" lang="en-US" altLang="zh-CN" dirty="0">
                <a:solidFill>
                  <a:schemeClr val="tx1"/>
                </a:solidFill>
              </a:rPr>
              <a:t> a tree </a:t>
            </a:r>
            <a:r>
              <a:rPr kumimoji="1" lang="en-US" altLang="zh-CN" dirty="0">
                <a:solidFill>
                  <a:srgbClr val="00B050"/>
                </a:solidFill>
              </a:rPr>
              <a:t>in </a:t>
            </a:r>
            <a:r>
              <a:rPr kumimoji="1" lang="en-US" altLang="zh-CN" dirty="0">
                <a:solidFill>
                  <a:schemeClr val="tx1"/>
                </a:solidFill>
              </a:rPr>
              <a:t>the hole.</a:t>
            </a:r>
            <a:endParaRPr kumimoji="1" lang="en-US" altLang="zh-CN" dirty="0">
              <a:solidFill>
                <a:schemeClr val="tx1"/>
              </a:solidFill>
            </a:endParaRPr>
          </a:p>
        </p:txBody>
      </p:sp>
      <p:sp>
        <p:nvSpPr>
          <p:cNvPr id="50184" name="Text Box 8"/>
          <p:cNvSpPr txBox="1">
            <a:spLocks noChangeArrowheads="1"/>
          </p:cNvSpPr>
          <p:nvPr/>
        </p:nvSpPr>
        <p:spPr bwMode="auto">
          <a:xfrm>
            <a:off x="7859712" y="2943860"/>
            <a:ext cx="3924920" cy="15125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kumimoji="1" lang="en-US" altLang="zh-CN" sz="2800" dirty="0">
                <a:solidFill>
                  <a:srgbClr val="0000FF"/>
                </a:solidFill>
              </a:rPr>
              <a:t>Next</a:t>
            </a:r>
            <a:r>
              <a:rPr kumimoji="1" lang="en-US" altLang="zh-CN" sz="2800" dirty="0"/>
              <a:t>, </a:t>
            </a:r>
            <a:r>
              <a:rPr kumimoji="1" lang="en-US" altLang="zh-CN" sz="2800" dirty="0">
                <a:solidFill>
                  <a:srgbClr val="00B050"/>
                </a:solidFill>
              </a:rPr>
              <a:t>put</a:t>
            </a:r>
            <a:r>
              <a:rPr kumimoji="1" lang="en-US" altLang="zh-CN" sz="2800" dirty="0"/>
              <a:t> the soil </a:t>
            </a:r>
            <a:r>
              <a:rPr kumimoji="1" lang="en-US" altLang="zh-CN" sz="2800" dirty="0">
                <a:solidFill>
                  <a:srgbClr val="00B050"/>
                </a:solidFill>
              </a:rPr>
              <a:t>back into</a:t>
            </a:r>
            <a:r>
              <a:rPr kumimoji="1" lang="en-US" altLang="zh-CN" sz="2800" dirty="0"/>
              <a:t> the hole and </a:t>
            </a:r>
            <a:r>
              <a:rPr kumimoji="1" lang="en-US" altLang="zh-CN" sz="2800" dirty="0">
                <a:solidFill>
                  <a:srgbClr val="00B050"/>
                </a:solidFill>
              </a:rPr>
              <a:t>step on</a:t>
            </a:r>
            <a:r>
              <a:rPr kumimoji="1" lang="en-US" altLang="zh-CN" sz="2800" dirty="0"/>
              <a:t> it.</a:t>
            </a:r>
            <a:endParaRPr kumimoji="1" lang="en-US" altLang="zh-CN" sz="2800" dirty="0"/>
          </a:p>
        </p:txBody>
      </p:sp>
      <p:sp>
        <p:nvSpPr>
          <p:cNvPr id="9" name="Text Box 5"/>
          <p:cNvSpPr txBox="1">
            <a:spLocks noChangeArrowheads="1"/>
          </p:cNvSpPr>
          <p:nvPr/>
        </p:nvSpPr>
        <p:spPr bwMode="auto">
          <a:xfrm>
            <a:off x="995045" y="5895975"/>
            <a:ext cx="4020820" cy="632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kumimoji="1" lang="en-US" altLang="zh-CN" dirty="0">
                <a:solidFill>
                  <a:srgbClr val="0000FF"/>
                </a:solidFill>
              </a:rPr>
              <a:t>Finally</a:t>
            </a:r>
            <a:r>
              <a:rPr kumimoji="1" lang="en-US" altLang="zh-CN" dirty="0"/>
              <a:t>, </a:t>
            </a:r>
            <a:r>
              <a:rPr kumimoji="1" lang="en-US" altLang="zh-CN" dirty="0">
                <a:solidFill>
                  <a:srgbClr val="00B050"/>
                </a:solidFill>
              </a:rPr>
              <a:t>water </a:t>
            </a:r>
            <a:r>
              <a:rPr kumimoji="1" lang="en-US" altLang="zh-CN" dirty="0"/>
              <a:t>the tree.</a:t>
            </a:r>
            <a:endParaRPr kumimoji="1" lang="en-US" altLang="zh-CN" dirty="0"/>
          </a:p>
        </p:txBody>
      </p:sp>
      <p:sp>
        <p:nvSpPr>
          <p:cNvPr id="10" name="Text Box 6"/>
          <p:cNvSpPr txBox="1">
            <a:spLocks noChangeArrowheads="1"/>
          </p:cNvSpPr>
          <p:nvPr/>
        </p:nvSpPr>
        <p:spPr bwMode="auto">
          <a:xfrm>
            <a:off x="5689600" y="5981065"/>
            <a:ext cx="5904865" cy="632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kumimoji="1" lang="en-US" altLang="zh-CN" dirty="0"/>
              <a:t>It’s OK now. I’m finished.</a:t>
            </a:r>
            <a:endParaRPr kumimoji="1" lang="en-US" altLang="zh-CN" dirty="0"/>
          </a:p>
        </p:txBody>
      </p:sp>
      <p:pic>
        <p:nvPicPr>
          <p:cNvPr id="23566" name="Picture 14" descr="Example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380" y="-27305"/>
            <a:ext cx="1863725" cy="695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812" y="1425575"/>
            <a:ext cx="2021779" cy="168714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7607" y="1493715"/>
            <a:ext cx="1619948" cy="166724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61188" y="1196752"/>
            <a:ext cx="1653384" cy="171780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71184" y="4160141"/>
            <a:ext cx="1592567" cy="176473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91444" y="4406586"/>
            <a:ext cx="1428571" cy="1533333"/>
          </a:xfrm>
          <a:prstGeom prst="rect">
            <a:avLst/>
          </a:prstGeom>
        </p:spPr>
      </p:pic>
      <p:sp>
        <p:nvSpPr>
          <p:cNvPr id="7" name="Text Box 17"/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2567940" y="260985"/>
            <a:ext cx="9457690" cy="12725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dirty="0">
                <a:solidFill>
                  <a:srgbClr val="FF0000"/>
                </a:solidFill>
              </a:rPr>
              <a:t>——Do you know how to plant a tree?</a:t>
            </a:r>
            <a:endParaRPr lang="en-US" altLang="zh-CN" dirty="0">
              <a:solidFill>
                <a:srgbClr val="FF0000"/>
              </a:solidFill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dirty="0">
                <a:solidFill>
                  <a:srgbClr val="FF0000"/>
                </a:solidFill>
              </a:rPr>
              <a:t>——First, ...</a:t>
            </a:r>
            <a:endParaRPr lang="en-US" altLang="zh-CN" dirty="0">
              <a:solidFill>
                <a:srgbClr val="FF0000"/>
              </a:solidFill>
            </a:endParaRPr>
          </a:p>
        </p:txBody>
      </p:sp>
      <p:sp>
        <p:nvSpPr>
          <p:cNvPr id="18" name="Text Box 19"/>
          <p:cNvSpPr txBox="1">
            <a:spLocks noChangeArrowheads="1"/>
          </p:cNvSpPr>
          <p:nvPr/>
        </p:nvSpPr>
        <p:spPr bwMode="auto">
          <a:xfrm>
            <a:off x="1054735" y="3742690"/>
            <a:ext cx="97726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400" dirty="0">
                <a:solidFill>
                  <a:schemeClr val="tx1"/>
                </a:solidFill>
              </a:rPr>
              <a:t>v. </a:t>
            </a:r>
            <a:r>
              <a:rPr lang="zh-CN" altLang="zh-CN" sz="2400" dirty="0">
                <a:solidFill>
                  <a:schemeClr val="tx1"/>
                </a:solidFill>
              </a:rPr>
              <a:t>挖</a:t>
            </a:r>
            <a:endParaRPr lang="zh-CN" altLang="zh-CN" sz="2400" dirty="0">
              <a:solidFill>
                <a:schemeClr val="tx1"/>
              </a:solidFill>
            </a:endParaRPr>
          </a:p>
        </p:txBody>
      </p:sp>
      <p:sp>
        <p:nvSpPr>
          <p:cNvPr id="8" name="Text Box 19"/>
          <p:cNvSpPr txBox="1">
            <a:spLocks noChangeArrowheads="1"/>
          </p:cNvSpPr>
          <p:nvPr/>
        </p:nvSpPr>
        <p:spPr bwMode="auto">
          <a:xfrm>
            <a:off x="10832465" y="3799840"/>
            <a:ext cx="62357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sz="2400" dirty="0">
                <a:solidFill>
                  <a:schemeClr val="tx1"/>
                </a:solidFill>
              </a:rPr>
              <a:t>踩</a:t>
            </a:r>
            <a:endParaRPr lang="zh-CN" sz="2400" dirty="0">
              <a:solidFill>
                <a:schemeClr val="tx1"/>
              </a:solidFill>
            </a:endParaRPr>
          </a:p>
        </p:txBody>
      </p:sp>
      <p:sp>
        <p:nvSpPr>
          <p:cNvPr id="11" name="Text Box 19"/>
          <p:cNvSpPr txBox="1">
            <a:spLocks noChangeArrowheads="1"/>
          </p:cNvSpPr>
          <p:nvPr/>
        </p:nvSpPr>
        <p:spPr bwMode="auto">
          <a:xfrm>
            <a:off x="2496185" y="6297930"/>
            <a:ext cx="119951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400" dirty="0">
                <a:solidFill>
                  <a:schemeClr val="tx1"/>
                </a:solidFill>
              </a:rPr>
              <a:t>v. </a:t>
            </a:r>
            <a:r>
              <a:rPr lang="zh-CN" altLang="en-US" sz="2400" dirty="0">
                <a:solidFill>
                  <a:schemeClr val="tx1"/>
                </a:solidFill>
              </a:rPr>
              <a:t>浇水</a:t>
            </a:r>
            <a:endParaRPr lang="zh-CN" altLang="en-US" sz="2400" dirty="0">
              <a:solidFill>
                <a:schemeClr val="tx1"/>
              </a:solidFill>
            </a:endParaRPr>
          </a:p>
        </p:txBody>
      </p:sp>
      <p:sp>
        <p:nvSpPr>
          <p:cNvPr id="12" name="Text Box 19"/>
          <p:cNvSpPr txBox="1">
            <a:spLocks noChangeArrowheads="1"/>
          </p:cNvSpPr>
          <p:nvPr/>
        </p:nvSpPr>
        <p:spPr bwMode="auto">
          <a:xfrm>
            <a:off x="9883140" y="3281045"/>
            <a:ext cx="89154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sz="2400" dirty="0">
                <a:solidFill>
                  <a:schemeClr val="tx1"/>
                </a:solidFill>
              </a:rPr>
              <a:t>泥土</a:t>
            </a:r>
            <a:endParaRPr lang="zh-CN" sz="24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3" dur="500"/>
                                        <p:tgtEl>
                                          <p:spTgt spid="50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8" dur="500"/>
                                        <p:tgtEl>
                                          <p:spTgt spid="50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183" grpId="0"/>
      <p:bldP spid="50184" grpId="0"/>
      <p:bldP spid="9" grpId="0"/>
      <p:bldP spid="10" grpId="0"/>
      <p:bldP spid="50182" grpId="0"/>
      <p:bldP spid="18" grpId="0"/>
      <p:bldP spid="8" grpId="0"/>
      <p:bldP spid="11" grpId="0"/>
      <p:bldP spid="1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矩形 4"/>
          <p:cNvSpPr/>
          <p:nvPr>
            <p:custDataLst>
              <p:tags r:id="rId1"/>
            </p:custDataLst>
          </p:nvPr>
        </p:nvSpPr>
        <p:spPr>
          <a:xfrm>
            <a:off x="2151380" y="36195"/>
            <a:ext cx="8712835" cy="504190"/>
          </a:xfrm>
          <a:prstGeom prst="rect">
            <a:avLst/>
          </a:prstGeom>
        </p:spPr>
        <p:txBody>
          <a:bodyPr wrap="none" numCol="1" fromWordArt="1">
            <a:prstTxWarp prst="textPlain">
              <a:avLst>
                <a:gd name="adj" fmla="val 50000"/>
              </a:avLst>
            </a:prstTxWarp>
          </a:bodyPr>
          <a:p>
            <a:pPr algn="ctr"/>
            <a:r>
              <a:rPr lang="en-US" altLang="zh-CN" sz="3600" kern="10" dirty="0" smtClean="0">
                <a:ln w="12700">
                  <a:solidFill>
                    <a:srgbClr val="EAEAEA"/>
                  </a:solidFill>
                  <a:round/>
                </a:ln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do we </a:t>
            </a:r>
            <a:r>
              <a:rPr lang="en-US" altLang="zh-CN" sz="3600" kern="10" dirty="0">
                <a:ln w="12700">
                  <a:solidFill>
                    <a:srgbClr val="EAEAEA"/>
                  </a:solidFill>
                  <a:round/>
                </a:ln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make beef noodles?</a:t>
            </a:r>
            <a:endParaRPr lang="zh-CN" altLang="en-US" sz="3600" kern="10" dirty="0">
              <a:ln w="12700">
                <a:solidFill>
                  <a:srgbClr val="EAEAEA"/>
                </a:solidFill>
                <a:round/>
              </a:ln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 Box 19"/>
          <p:cNvSpPr txBox="1">
            <a:spLocks noChangeArrowheads="1"/>
          </p:cNvSpPr>
          <p:nvPr/>
        </p:nvSpPr>
        <p:spPr bwMode="auto">
          <a:xfrm>
            <a:off x="1504315" y="478790"/>
            <a:ext cx="10818495" cy="63392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514350" indent="-514350" eaLnBrk="1" hangingPunct="1">
              <a:spcBef>
                <a:spcPct val="50000"/>
              </a:spcBef>
              <a:buFont typeface="+mj-ea"/>
              <a:buAutoNum type="circleNumDbPlain"/>
            </a:pPr>
            <a:r>
              <a:rPr lang="en-US" altLang="zh-CN" sz="2800" dirty="0">
                <a:solidFill>
                  <a:srgbClr val="FF0000"/>
                </a:solidFill>
              </a:rPr>
              <a:t>First, </a:t>
            </a:r>
            <a:r>
              <a:rPr lang="en-US" altLang="zh-CN" sz="2800" dirty="0">
                <a:solidFill>
                  <a:srgbClr val="0000FF"/>
                </a:solidFill>
              </a:rPr>
              <a:t>pour</a:t>
            </a:r>
            <a:r>
              <a:rPr lang="en-US" altLang="zh-CN" sz="2800" dirty="0">
                <a:solidFill>
                  <a:srgbClr val="FF0000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some water into the pot.</a:t>
            </a:r>
            <a:endParaRPr lang="en-US" altLang="zh-CN" sz="2800" dirty="0">
              <a:solidFill>
                <a:schemeClr val="tx1"/>
              </a:solidFill>
            </a:endParaRPr>
          </a:p>
          <a:p>
            <a:pPr marL="514350" indent="-514350" eaLnBrk="1" hangingPunct="1">
              <a:spcBef>
                <a:spcPct val="50000"/>
              </a:spcBef>
              <a:buFont typeface="+mj-ea"/>
              <a:buAutoNum type="circleNumDbPlain"/>
            </a:pPr>
            <a:r>
              <a:rPr lang="en-US" altLang="zh-CN" sz="2800" dirty="0">
                <a:solidFill>
                  <a:srgbClr val="FF0000"/>
                </a:solidFill>
              </a:rPr>
              <a:t>First</a:t>
            </a:r>
            <a:r>
              <a:rPr lang="en-US" altLang="zh-CN" sz="2800" dirty="0">
                <a:solidFill>
                  <a:schemeClr val="tx1"/>
                </a:solidFill>
              </a:rPr>
              <a:t>, </a:t>
            </a:r>
            <a:r>
              <a:rPr lang="en-US" altLang="zh-CN" sz="2800" dirty="0">
                <a:solidFill>
                  <a:srgbClr val="0000FF"/>
                </a:solidFill>
              </a:rPr>
              <a:t>turn on</a:t>
            </a:r>
            <a:r>
              <a:rPr lang="en-US" altLang="zh-CN" sz="2800" dirty="0">
                <a:solidFill>
                  <a:schemeClr val="tx1"/>
                </a:solidFill>
              </a:rPr>
              <a:t> the </a:t>
            </a:r>
            <a:r>
              <a:rPr lang="en-US" altLang="zh-CN" sz="2800" u="sng" dirty="0">
                <a:solidFill>
                  <a:schemeClr val="tx1"/>
                </a:solidFill>
              </a:rPr>
              <a:t>fire/ induction cooker</a:t>
            </a:r>
            <a:r>
              <a:rPr lang="en-US" altLang="zh-CN" sz="2000" u="sng" dirty="0">
                <a:solidFill>
                  <a:schemeClr val="tx1"/>
                </a:solidFill>
              </a:rPr>
              <a:t>(</a:t>
            </a:r>
            <a:r>
              <a:rPr lang="zh-CN" altLang="en-US" sz="2000" u="sng" dirty="0">
                <a:solidFill>
                  <a:schemeClr val="tx1"/>
                </a:solidFill>
              </a:rPr>
              <a:t>电磁炉</a:t>
            </a:r>
            <a:r>
              <a:rPr lang="en-US" altLang="zh-CN" sz="2000" u="sng" dirty="0">
                <a:solidFill>
                  <a:schemeClr val="tx1"/>
                </a:solidFill>
              </a:rPr>
              <a:t>)</a:t>
            </a:r>
            <a:r>
              <a:rPr lang="en-US" altLang="zh-CN" sz="2800" dirty="0">
                <a:solidFill>
                  <a:schemeClr val="tx1"/>
                </a:solidFill>
              </a:rPr>
              <a:t>.</a:t>
            </a:r>
            <a:endParaRPr lang="en-US" altLang="zh-CN" sz="2800" dirty="0">
              <a:solidFill>
                <a:schemeClr val="tx1"/>
              </a:solidFill>
            </a:endParaRPr>
          </a:p>
          <a:p>
            <a:pPr marL="514350" indent="-514350" eaLnBrk="1" hangingPunct="1">
              <a:spcBef>
                <a:spcPct val="50000"/>
              </a:spcBef>
              <a:buFont typeface="+mj-ea"/>
              <a:buAutoNum type="circleNumDbPlain"/>
            </a:pPr>
            <a:r>
              <a:rPr lang="en-US" altLang="zh-CN" sz="2800" dirty="0">
                <a:solidFill>
                  <a:srgbClr val="FF0000"/>
                </a:solidFill>
              </a:rPr>
              <a:t>Then</a:t>
            </a:r>
            <a:r>
              <a:rPr lang="en-US" altLang="zh-CN" sz="2800" dirty="0">
                <a:solidFill>
                  <a:schemeClr val="tx1"/>
                </a:solidFill>
              </a:rPr>
              <a:t>, </a:t>
            </a:r>
            <a:r>
              <a:rPr lang="en-US" altLang="zh-CN" sz="2800" dirty="0">
                <a:solidFill>
                  <a:srgbClr val="0000FF"/>
                </a:solidFill>
              </a:rPr>
              <a:t>boil</a:t>
            </a:r>
            <a:r>
              <a:rPr lang="en-US" altLang="zh-CN" sz="2000" dirty="0">
                <a:solidFill>
                  <a:schemeClr val="tx1"/>
                </a:solidFill>
              </a:rPr>
              <a:t>(v.</a:t>
            </a:r>
            <a:r>
              <a:rPr lang="zh-CN" altLang="en-US" sz="2000" dirty="0">
                <a:solidFill>
                  <a:schemeClr val="tx1"/>
                </a:solidFill>
              </a:rPr>
              <a:t>使煮沸</a:t>
            </a:r>
            <a:r>
              <a:rPr lang="en-US" altLang="zh-CN" sz="2000" dirty="0">
                <a:solidFill>
                  <a:schemeClr val="tx1"/>
                </a:solidFill>
              </a:rPr>
              <a:t>)</a:t>
            </a:r>
            <a:r>
              <a:rPr lang="en-US" altLang="zh-CN" sz="2800" dirty="0">
                <a:solidFill>
                  <a:srgbClr val="0000FF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the water. </a:t>
            </a:r>
            <a:endParaRPr lang="en-US" altLang="zh-CN" sz="2800" dirty="0">
              <a:solidFill>
                <a:schemeClr val="tx1"/>
              </a:solidFill>
            </a:endParaRPr>
          </a:p>
          <a:p>
            <a:pPr marL="514350" indent="-514350" eaLnBrk="1" hangingPunct="1">
              <a:spcBef>
                <a:spcPct val="50000"/>
              </a:spcBef>
              <a:buFont typeface="+mj-ea"/>
              <a:buAutoNum type="circleNumDbPlain"/>
            </a:pPr>
            <a:r>
              <a:rPr lang="en-US" altLang="zh-CN" sz="2800" dirty="0">
                <a:solidFill>
                  <a:srgbClr val="FF0000"/>
                </a:solidFill>
              </a:rPr>
              <a:t>Then</a:t>
            </a:r>
            <a:r>
              <a:rPr lang="en-US" altLang="zh-CN" sz="2800" dirty="0">
                <a:solidFill>
                  <a:schemeClr val="tx1"/>
                </a:solidFill>
              </a:rPr>
              <a:t>, </a:t>
            </a:r>
            <a:r>
              <a:rPr lang="en-US" altLang="zh-CN" sz="2800" dirty="0">
                <a:solidFill>
                  <a:srgbClr val="0000FF"/>
                </a:solidFill>
              </a:rPr>
              <a:t>add</a:t>
            </a:r>
            <a:r>
              <a:rPr lang="en-US" altLang="zh-CN" sz="2800" dirty="0">
                <a:solidFill>
                  <a:schemeClr val="tx1"/>
                </a:solidFill>
              </a:rPr>
              <a:t> a teaspoon</a:t>
            </a:r>
            <a:r>
              <a:rPr lang="en-US" altLang="zh-CN" sz="2000" dirty="0">
                <a:solidFill>
                  <a:schemeClr val="tx1"/>
                </a:solidFill>
              </a:rPr>
              <a:t>(</a:t>
            </a:r>
            <a:r>
              <a:rPr lang="zh-CN" altLang="en-US" sz="2000" dirty="0">
                <a:solidFill>
                  <a:schemeClr val="tx1"/>
                </a:solidFill>
              </a:rPr>
              <a:t>茶匙</a:t>
            </a:r>
            <a:r>
              <a:rPr lang="en-US" altLang="zh-CN" sz="2000" dirty="0">
                <a:solidFill>
                  <a:schemeClr val="tx1"/>
                </a:solidFill>
              </a:rPr>
              <a:t>) </a:t>
            </a:r>
            <a:r>
              <a:rPr lang="en-US" altLang="zh-CN" sz="2800" dirty="0">
                <a:solidFill>
                  <a:schemeClr val="tx1"/>
                </a:solidFill>
              </a:rPr>
              <a:t>of oil.</a:t>
            </a:r>
            <a:endParaRPr lang="en-US" altLang="zh-CN" sz="2800" dirty="0">
              <a:solidFill>
                <a:schemeClr val="tx1"/>
              </a:solidFill>
            </a:endParaRPr>
          </a:p>
          <a:p>
            <a:pPr marL="514350" indent="-514350" eaLnBrk="1" hangingPunct="1">
              <a:spcBef>
                <a:spcPct val="50000"/>
              </a:spcBef>
              <a:buFont typeface="+mj-ea"/>
              <a:buAutoNum type="circleNumDbPlain"/>
            </a:pPr>
            <a:r>
              <a:rPr lang="en-US" altLang="zh-CN" sz="2800" dirty="0">
                <a:solidFill>
                  <a:srgbClr val="FF0000"/>
                </a:solidFill>
                <a:sym typeface="+mn-ea"/>
              </a:rPr>
              <a:t>Then</a:t>
            </a:r>
            <a:r>
              <a:rPr lang="en-US" altLang="zh-CN" sz="2800" dirty="0">
                <a:sym typeface="+mn-ea"/>
              </a:rPr>
              <a:t>, </a:t>
            </a:r>
            <a:r>
              <a:rPr lang="en-US" altLang="zh-CN" sz="2800" dirty="0">
                <a:solidFill>
                  <a:srgbClr val="0000FF"/>
                </a:solidFill>
                <a:sym typeface="+mn-ea"/>
              </a:rPr>
              <a:t>put</a:t>
            </a:r>
            <a:r>
              <a:rPr lang="en-US" altLang="zh-CN" sz="2800" dirty="0">
                <a:sym typeface="+mn-ea"/>
              </a:rPr>
              <a:t> the noodles </a:t>
            </a:r>
            <a:r>
              <a:rPr lang="en-US" altLang="zh-CN" sz="2800" dirty="0">
                <a:solidFill>
                  <a:srgbClr val="0000FF"/>
                </a:solidFill>
                <a:sym typeface="+mn-ea"/>
              </a:rPr>
              <a:t>in</a:t>
            </a:r>
            <a:r>
              <a:rPr lang="en-US" altLang="zh-CN" sz="2800" dirty="0">
                <a:sym typeface="+mn-ea"/>
              </a:rPr>
              <a:t> a pot.</a:t>
            </a:r>
            <a:endParaRPr lang="en-US" altLang="zh-CN" sz="2800" dirty="0">
              <a:sym typeface="+mn-ea"/>
            </a:endParaRPr>
          </a:p>
          <a:p>
            <a:pPr marL="514350" indent="-514350" eaLnBrk="1" hangingPunct="1">
              <a:spcBef>
                <a:spcPct val="50000"/>
              </a:spcBef>
              <a:buFont typeface="+mj-ea"/>
              <a:buAutoNum type="circleNumDbPlain"/>
            </a:pPr>
            <a:r>
              <a:rPr lang="en-US" altLang="zh-CN" sz="2800" dirty="0">
                <a:solidFill>
                  <a:srgbClr val="FF0000"/>
                </a:solidFill>
              </a:rPr>
              <a:t>After that</a:t>
            </a:r>
            <a:r>
              <a:rPr lang="en-US" altLang="zh-CN" sz="2800" dirty="0">
                <a:solidFill>
                  <a:schemeClr val="tx1"/>
                </a:solidFill>
              </a:rPr>
              <a:t>, </a:t>
            </a:r>
            <a:r>
              <a:rPr lang="en-US" altLang="zh-CN" sz="2800" dirty="0">
                <a:solidFill>
                  <a:srgbClr val="0000FF"/>
                </a:solidFill>
              </a:rPr>
              <a:t>cook</a:t>
            </a:r>
            <a:r>
              <a:rPr lang="en-US" altLang="zh-CN" sz="2800" dirty="0">
                <a:solidFill>
                  <a:schemeClr val="tx1"/>
                </a:solidFill>
              </a:rPr>
              <a:t> for 5 minutes.</a:t>
            </a:r>
            <a:endParaRPr lang="en-US" altLang="zh-CN" sz="2800" dirty="0">
              <a:solidFill>
                <a:schemeClr val="tx1"/>
              </a:solidFill>
            </a:endParaRPr>
          </a:p>
          <a:p>
            <a:pPr marL="514350" indent="-514350" eaLnBrk="1" hangingPunct="1">
              <a:spcBef>
                <a:spcPct val="50000"/>
              </a:spcBef>
              <a:buFont typeface="+mj-ea"/>
              <a:buAutoNum type="circleNumDbPlain"/>
            </a:pPr>
            <a:r>
              <a:rPr lang="en-US" altLang="zh-CN" sz="2800" dirty="0">
                <a:solidFill>
                  <a:srgbClr val="FF0000"/>
                </a:solidFill>
              </a:rPr>
              <a:t>Next</a:t>
            </a:r>
            <a:r>
              <a:rPr lang="en-US" altLang="zh-CN" sz="2800" dirty="0">
                <a:solidFill>
                  <a:schemeClr val="tx1"/>
                </a:solidFill>
              </a:rPr>
              <a:t>, </a:t>
            </a:r>
            <a:r>
              <a:rPr lang="en-US" altLang="zh-CN" sz="2800" dirty="0">
                <a:solidFill>
                  <a:srgbClr val="0000FF"/>
                </a:solidFill>
              </a:rPr>
              <a:t>put </a:t>
            </a:r>
            <a:r>
              <a:rPr lang="en-US" altLang="zh-CN" sz="2800" dirty="0">
                <a:solidFill>
                  <a:schemeClr val="tx1"/>
                </a:solidFill>
              </a:rPr>
              <a:t>the beef</a:t>
            </a:r>
            <a:r>
              <a:rPr lang="en-US" altLang="zh-CN" sz="2800" dirty="0">
                <a:solidFill>
                  <a:srgbClr val="0000FF"/>
                </a:solidFill>
              </a:rPr>
              <a:t> in </a:t>
            </a:r>
            <a:r>
              <a:rPr lang="en-US" altLang="zh-CN" sz="2800" dirty="0">
                <a:solidFill>
                  <a:schemeClr val="tx1"/>
                </a:solidFill>
              </a:rPr>
              <a:t>the pot.</a:t>
            </a:r>
            <a:endParaRPr lang="en-US" altLang="zh-CN" sz="2800" dirty="0">
              <a:solidFill>
                <a:schemeClr val="tx1"/>
              </a:solidFill>
            </a:endParaRPr>
          </a:p>
          <a:p>
            <a:pPr marL="514350" indent="-514350" eaLnBrk="1" hangingPunct="1">
              <a:spcBef>
                <a:spcPct val="50000"/>
              </a:spcBef>
              <a:buFont typeface="+mj-ea"/>
              <a:buAutoNum type="circleNumDbPlain"/>
            </a:pPr>
            <a:r>
              <a:rPr lang="en-US" altLang="zh-CN" sz="2800" dirty="0">
                <a:solidFill>
                  <a:srgbClr val="0000FF"/>
                </a:solidFill>
              </a:rPr>
              <a:t>Cook</a:t>
            </a:r>
            <a:r>
              <a:rPr lang="en-US" altLang="zh-CN" sz="2800" dirty="0">
                <a:solidFill>
                  <a:schemeClr val="tx1"/>
                </a:solidFill>
              </a:rPr>
              <a:t> for another 2 minutes.</a:t>
            </a:r>
            <a:endParaRPr lang="en-US" altLang="zh-CN" sz="2800" dirty="0">
              <a:solidFill>
                <a:schemeClr val="tx1"/>
              </a:solidFill>
            </a:endParaRPr>
          </a:p>
          <a:p>
            <a:pPr marL="514350" indent="-514350" eaLnBrk="1" hangingPunct="1">
              <a:spcBef>
                <a:spcPct val="50000"/>
              </a:spcBef>
              <a:buFont typeface="+mj-ea"/>
              <a:buAutoNum type="circleNumDbPlain"/>
            </a:pPr>
            <a:r>
              <a:rPr lang="en-US" altLang="zh-CN" sz="2800" dirty="0">
                <a:solidFill>
                  <a:srgbClr val="FF0000"/>
                </a:solidFill>
              </a:rPr>
              <a:t>Next</a:t>
            </a:r>
            <a:r>
              <a:rPr lang="en-US" altLang="zh-CN" sz="2800" dirty="0">
                <a:solidFill>
                  <a:schemeClr val="tx1"/>
                </a:solidFill>
              </a:rPr>
              <a:t>, </a:t>
            </a:r>
            <a:r>
              <a:rPr lang="en-US" altLang="zh-CN" sz="2800" dirty="0">
                <a:solidFill>
                  <a:srgbClr val="0000FF"/>
                </a:solidFill>
              </a:rPr>
              <a:t>add</a:t>
            </a:r>
            <a:r>
              <a:rPr lang="en-US" altLang="zh-CN" sz="2800" dirty="0">
                <a:solidFill>
                  <a:schemeClr val="tx1"/>
                </a:solidFill>
              </a:rPr>
              <a:t> some salt. </a:t>
            </a:r>
            <a:endParaRPr lang="en-US" altLang="zh-CN" sz="2800" dirty="0">
              <a:solidFill>
                <a:schemeClr val="tx1"/>
              </a:solidFill>
            </a:endParaRPr>
          </a:p>
          <a:p>
            <a:pPr marL="514350" indent="-514350" eaLnBrk="1" hangingPunct="1">
              <a:spcBef>
                <a:spcPct val="50000"/>
              </a:spcBef>
              <a:buFont typeface="+mj-ea"/>
              <a:buAutoNum type="circleNumDbPlain"/>
            </a:pPr>
            <a:r>
              <a:rPr lang="en-US" altLang="zh-CN" sz="2800" dirty="0">
                <a:solidFill>
                  <a:srgbClr val="FF0000"/>
                </a:solidFill>
              </a:rPr>
              <a:t>Finally</a:t>
            </a:r>
            <a:r>
              <a:rPr lang="en-US" altLang="zh-CN" sz="2800" dirty="0">
                <a:solidFill>
                  <a:schemeClr val="tx1"/>
                </a:solidFill>
              </a:rPr>
              <a:t>, </a:t>
            </a:r>
            <a:r>
              <a:rPr lang="en-US" altLang="zh-CN" sz="2800" dirty="0">
                <a:solidFill>
                  <a:srgbClr val="0000FF"/>
                </a:solidFill>
              </a:rPr>
              <a:t>pour</a:t>
            </a:r>
            <a:r>
              <a:rPr lang="en-US" altLang="zh-CN" sz="2800" dirty="0">
                <a:solidFill>
                  <a:schemeClr val="tx1"/>
                </a:solidFill>
              </a:rPr>
              <a:t> the beef noodles </a:t>
            </a:r>
            <a:r>
              <a:rPr lang="en-US" altLang="zh-CN" sz="2800" dirty="0">
                <a:solidFill>
                  <a:srgbClr val="0000FF"/>
                </a:solidFill>
              </a:rPr>
              <a:t>into</a:t>
            </a:r>
            <a:r>
              <a:rPr lang="en-US" altLang="zh-CN" sz="2800" dirty="0">
                <a:solidFill>
                  <a:schemeClr val="tx1"/>
                </a:solidFill>
              </a:rPr>
              <a:t> the bowl. Let’s enjoy it. </a:t>
            </a:r>
            <a:endParaRPr lang="en-US" altLang="zh-CN" sz="2800" dirty="0">
              <a:solidFill>
                <a:schemeClr val="tx1"/>
              </a:solidFill>
            </a:endParaRPr>
          </a:p>
        </p:txBody>
      </p:sp>
      <p:pic>
        <p:nvPicPr>
          <p:cNvPr id="23566" name="Picture 14" descr="Example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130" y="-99060"/>
            <a:ext cx="1863725" cy="695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wheel spokes="4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523" name="Group 19"/>
          <p:cNvGraphicFramePr>
            <a:graphicFrameLocks noGrp="1"/>
          </p:cNvGraphicFramePr>
          <p:nvPr>
            <p:custDataLst>
              <p:tags r:id="rId2"/>
            </p:custDataLst>
          </p:nvPr>
        </p:nvGraphicFramePr>
        <p:xfrm>
          <a:off x="2423795" y="2132965"/>
          <a:ext cx="6354445" cy="2352040"/>
        </p:xfrm>
        <a:graphic>
          <a:graphicData uri="http://schemas.openxmlformats.org/drawingml/2006/table">
            <a:tbl>
              <a:tblPr/>
              <a:tblGrid>
                <a:gridCol w="6354445"/>
              </a:tblGrid>
              <a:tr h="235204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457200" marR="0" lvl="0" indent="-457200" algn="l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</a:pPr>
                      <a:r>
                        <a:rPr kumimoji="0" lang="en-US" altLang="zh-CN" sz="32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plant a tree</a:t>
                      </a:r>
                      <a:endParaRPr kumimoji="0" lang="en-US" altLang="zh-CN" sz="3200" b="1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457200" marR="0" lvl="0" indent="-457200" algn="l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</a:pPr>
                      <a:r>
                        <a:rPr kumimoji="0" lang="en-US" altLang="zh-CN" sz="3200" b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make beef noodles</a:t>
                      </a:r>
                      <a:endParaRPr kumimoji="0" lang="en-US" altLang="zh-CN" sz="3200" b="1" u="none" strike="noStrike" cap="none" normalizeH="0" baseline="0" dirty="0" smtClean="0">
                        <a:ln>
                          <a:noFill/>
                        </a:ln>
                        <a:solidFill>
                          <a:srgbClr val="FFFF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457200" marR="0" lvl="0" indent="-457200" algn="l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</a:pPr>
                      <a:r>
                        <a:rPr kumimoji="0" lang="en-US" altLang="zh-CN" sz="3200" b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wash clothes</a:t>
                      </a:r>
                      <a:endParaRPr kumimoji="0" lang="en-US" altLang="zh-CN" sz="3200" b="1" u="none" strike="noStrike" cap="none" normalizeH="0" baseline="0" dirty="0" smtClean="0">
                        <a:ln>
                          <a:noFill/>
                        </a:ln>
                        <a:solidFill>
                          <a:srgbClr val="FFFF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457200" marR="0" lvl="0" indent="-457200" algn="l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</a:pPr>
                      <a:r>
                        <a:rPr kumimoji="0" lang="en-US" altLang="zh-CN" sz="3200" b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take out a book from the library</a:t>
                      </a:r>
                      <a:endParaRPr kumimoji="0" lang="en-US" altLang="zh-CN" sz="3200" b="1" u="none" strike="noStrike" cap="none" normalizeH="0" baseline="0" dirty="0" smtClean="0">
                        <a:ln>
                          <a:noFill/>
                        </a:ln>
                        <a:solidFill>
                          <a:srgbClr val="FFFF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66FF"/>
                    </a:solidFill>
                  </a:tcPr>
                </a:tc>
              </a:tr>
            </a:tbl>
          </a:graphicData>
        </a:graphic>
      </p:graphicFrame>
      <p:sp>
        <p:nvSpPr>
          <p:cNvPr id="19475" name="Text Box 5"/>
          <p:cNvSpPr txBox="1">
            <a:spLocks noChangeArrowheads="1"/>
          </p:cNvSpPr>
          <p:nvPr/>
        </p:nvSpPr>
        <p:spPr bwMode="auto">
          <a:xfrm>
            <a:off x="1487488" y="484110"/>
            <a:ext cx="9438951" cy="11682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4000"/>
              </a:lnSpc>
            </a:pPr>
            <a:r>
              <a:rPr lang="en-US" altLang="zh-CN" dirty="0">
                <a:solidFill>
                  <a:srgbClr val="0000FF"/>
                </a:solidFill>
                <a:latin typeface="Arial" panose="020B0604020202020204" pitchFamily="34" charset="0"/>
              </a:rPr>
              <a:t>Write how to do one of the following things. Then tell your partner how to do it. </a:t>
            </a:r>
            <a:endParaRPr lang="en-US" altLang="zh-CN" dirty="0">
              <a:solidFill>
                <a:srgbClr val="0000FF"/>
              </a:solidFill>
              <a:latin typeface="Arial" panose="020B0604020202020204" pitchFamily="3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376" y="611983"/>
            <a:ext cx="897582" cy="89758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3975" y="4485005"/>
            <a:ext cx="3246755" cy="220091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矩形 4"/>
          <p:cNvSpPr/>
          <p:nvPr>
            <p:custDataLst>
              <p:tags r:id="rId1"/>
            </p:custDataLst>
          </p:nvPr>
        </p:nvSpPr>
        <p:spPr>
          <a:xfrm>
            <a:off x="1792605" y="36195"/>
            <a:ext cx="8712835" cy="504190"/>
          </a:xfrm>
          <a:prstGeom prst="rect">
            <a:avLst/>
          </a:prstGeom>
        </p:spPr>
        <p:txBody>
          <a:bodyPr wrap="none" numCol="1" fromWordArt="1">
            <a:prstTxWarp prst="textPlain">
              <a:avLst>
                <a:gd name="adj" fmla="val 50000"/>
              </a:avLst>
            </a:prstTxWarp>
          </a:bodyPr>
          <a:p>
            <a:pPr algn="ctr"/>
            <a:r>
              <a:rPr lang="en-US" altLang="zh-CN" sz="3600" kern="10" dirty="0" smtClean="0">
                <a:ln w="12700">
                  <a:solidFill>
                    <a:srgbClr val="EAEAEA"/>
                  </a:solidFill>
                  <a:round/>
                </a:ln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do you wash clothes</a:t>
            </a:r>
            <a:r>
              <a:rPr lang="en-US" altLang="zh-CN" sz="3600" kern="10" dirty="0">
                <a:ln w="12700">
                  <a:solidFill>
                    <a:srgbClr val="EAEAEA"/>
                  </a:solidFill>
                  <a:round/>
                </a:ln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endParaRPr lang="zh-CN" altLang="en-US" sz="3600" kern="10" dirty="0">
              <a:ln w="12700">
                <a:solidFill>
                  <a:srgbClr val="EAEAEA"/>
                </a:solidFill>
                <a:round/>
              </a:ln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 Box 19"/>
          <p:cNvSpPr txBox="1">
            <a:spLocks noChangeArrowheads="1"/>
          </p:cNvSpPr>
          <p:nvPr/>
        </p:nvSpPr>
        <p:spPr bwMode="auto">
          <a:xfrm>
            <a:off x="1504315" y="478790"/>
            <a:ext cx="10818495" cy="72320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514350" indent="-514350" eaLnBrk="1" hangingPunct="1">
              <a:spcBef>
                <a:spcPct val="50000"/>
              </a:spcBef>
              <a:buFont typeface="+mj-ea"/>
              <a:buAutoNum type="circleNumDbPlain"/>
            </a:pPr>
            <a:r>
              <a:rPr lang="en-US" altLang="zh-CN" dirty="0">
                <a:solidFill>
                  <a:srgbClr val="FF0000"/>
                </a:solidFill>
              </a:rPr>
              <a:t>First</a:t>
            </a:r>
            <a:r>
              <a:rPr lang="en-US" altLang="zh-CN" dirty="0">
                <a:solidFill>
                  <a:schemeClr val="tx1"/>
                </a:solidFill>
              </a:rPr>
              <a:t>, </a:t>
            </a:r>
            <a:r>
              <a:rPr lang="en-US" altLang="zh-CN" dirty="0">
                <a:solidFill>
                  <a:srgbClr val="0000FF"/>
                </a:solidFill>
              </a:rPr>
              <a:t>prepare</a:t>
            </a:r>
            <a:r>
              <a:rPr lang="en-US" altLang="zh-CN" dirty="0">
                <a:solidFill>
                  <a:schemeClr val="tx1"/>
                </a:solidFill>
              </a:rPr>
              <a:t> a bucket.</a:t>
            </a:r>
            <a:endParaRPr lang="en-US" altLang="zh-CN" dirty="0">
              <a:solidFill>
                <a:schemeClr val="tx1"/>
              </a:solidFill>
            </a:endParaRPr>
          </a:p>
          <a:p>
            <a:pPr marL="514350" indent="-514350" eaLnBrk="1" hangingPunct="1">
              <a:spcBef>
                <a:spcPct val="50000"/>
              </a:spcBef>
              <a:buFont typeface="+mj-ea"/>
              <a:buAutoNum type="circleNumDbPlain"/>
            </a:pPr>
            <a:r>
              <a:rPr lang="en-US" altLang="zh-CN" dirty="0">
                <a:solidFill>
                  <a:srgbClr val="FF0000"/>
                </a:solidFill>
                <a:sym typeface="+mn-ea"/>
              </a:rPr>
              <a:t>Then</a:t>
            </a:r>
            <a:r>
              <a:rPr lang="en-US" altLang="zh-CN" dirty="0">
                <a:sym typeface="+mn-ea"/>
              </a:rPr>
              <a:t>, </a:t>
            </a:r>
            <a:r>
              <a:rPr lang="en-US" altLang="zh-CN" dirty="0">
                <a:solidFill>
                  <a:srgbClr val="0000FF"/>
                </a:solidFill>
              </a:rPr>
              <a:t>turn on</a:t>
            </a:r>
            <a:r>
              <a:rPr lang="en-US" altLang="zh-CN" dirty="0">
                <a:solidFill>
                  <a:schemeClr val="tx1"/>
                </a:solidFill>
              </a:rPr>
              <a:t> the </a:t>
            </a:r>
            <a:r>
              <a:rPr lang="en-US" altLang="zh-CN" dirty="0">
                <a:solidFill>
                  <a:schemeClr val="tx1"/>
                </a:solidFill>
              </a:rPr>
              <a:t>tap.</a:t>
            </a:r>
            <a:endParaRPr lang="en-US" altLang="zh-CN" dirty="0">
              <a:solidFill>
                <a:schemeClr val="tx1"/>
              </a:solidFill>
            </a:endParaRPr>
          </a:p>
          <a:p>
            <a:pPr marL="514350" indent="-514350" eaLnBrk="1" hangingPunct="1">
              <a:spcBef>
                <a:spcPct val="50000"/>
              </a:spcBef>
              <a:buFont typeface="+mj-ea"/>
              <a:buAutoNum type="circleNumDbPlain"/>
            </a:pPr>
            <a:r>
              <a:rPr lang="en-US" altLang="zh-CN" dirty="0">
                <a:solidFill>
                  <a:srgbClr val="FF0000"/>
                </a:solidFill>
              </a:rPr>
              <a:t>Then</a:t>
            </a:r>
            <a:r>
              <a:rPr lang="en-US" altLang="zh-CN" dirty="0">
                <a:solidFill>
                  <a:schemeClr val="tx1"/>
                </a:solidFill>
              </a:rPr>
              <a:t>, </a:t>
            </a:r>
            <a:r>
              <a:rPr lang="en-US" altLang="zh-CN" dirty="0">
                <a:solidFill>
                  <a:srgbClr val="0000FF"/>
                </a:solidFill>
              </a:rPr>
              <a:t>boil the water</a:t>
            </a:r>
            <a:r>
              <a:rPr lang="en-US" altLang="zh-CN" dirty="0">
                <a:solidFill>
                  <a:schemeClr val="tx1"/>
                </a:solidFill>
              </a:rPr>
              <a:t>. </a:t>
            </a:r>
            <a:endParaRPr lang="en-US" altLang="zh-CN" dirty="0">
              <a:solidFill>
                <a:schemeClr val="tx1"/>
              </a:solidFill>
            </a:endParaRPr>
          </a:p>
          <a:p>
            <a:pPr marL="514350" indent="-514350" eaLnBrk="1" hangingPunct="1">
              <a:spcBef>
                <a:spcPct val="50000"/>
              </a:spcBef>
              <a:buFont typeface="+mj-ea"/>
              <a:buAutoNum type="circleNumDbPlain"/>
            </a:pPr>
            <a:r>
              <a:rPr lang="en-US" altLang="zh-CN" dirty="0">
                <a:solidFill>
                  <a:srgbClr val="FF0000"/>
                </a:solidFill>
              </a:rPr>
              <a:t>Then</a:t>
            </a:r>
            <a:r>
              <a:rPr lang="en-US" altLang="zh-CN" dirty="0">
                <a:solidFill>
                  <a:schemeClr val="tx1"/>
                </a:solidFill>
              </a:rPr>
              <a:t>, </a:t>
            </a:r>
            <a:r>
              <a:rPr lang="en-US" altLang="zh-CN" dirty="0">
                <a:solidFill>
                  <a:srgbClr val="0000FF"/>
                </a:solidFill>
              </a:rPr>
              <a:t>add</a:t>
            </a:r>
            <a:r>
              <a:rPr lang="en-US" altLang="zh-CN" dirty="0">
                <a:solidFill>
                  <a:schemeClr val="tx1"/>
                </a:solidFill>
              </a:rPr>
              <a:t> a teaspoon of oil.</a:t>
            </a:r>
            <a:endParaRPr lang="en-US" altLang="zh-CN" dirty="0">
              <a:solidFill>
                <a:schemeClr val="tx1"/>
              </a:solidFill>
            </a:endParaRPr>
          </a:p>
          <a:p>
            <a:pPr marL="514350" indent="-514350" eaLnBrk="1" hangingPunct="1">
              <a:spcBef>
                <a:spcPct val="50000"/>
              </a:spcBef>
              <a:buFont typeface="+mj-ea"/>
              <a:buAutoNum type="circleNumDbPlain"/>
            </a:pPr>
            <a:r>
              <a:rPr lang="en-US" altLang="zh-CN" dirty="0">
                <a:solidFill>
                  <a:srgbClr val="FF0000"/>
                </a:solidFill>
                <a:sym typeface="+mn-ea"/>
              </a:rPr>
              <a:t>Then</a:t>
            </a:r>
            <a:r>
              <a:rPr lang="en-US" altLang="zh-CN" dirty="0">
                <a:sym typeface="+mn-ea"/>
              </a:rPr>
              <a:t>, </a:t>
            </a:r>
            <a:r>
              <a:rPr lang="en-US" altLang="zh-CN" dirty="0">
                <a:solidFill>
                  <a:srgbClr val="0000FF"/>
                </a:solidFill>
                <a:sym typeface="+mn-ea"/>
              </a:rPr>
              <a:t>put</a:t>
            </a:r>
            <a:r>
              <a:rPr lang="en-US" altLang="zh-CN" dirty="0">
                <a:sym typeface="+mn-ea"/>
              </a:rPr>
              <a:t> the noodles </a:t>
            </a:r>
            <a:r>
              <a:rPr lang="en-US" altLang="zh-CN" dirty="0">
                <a:solidFill>
                  <a:srgbClr val="0000FF"/>
                </a:solidFill>
                <a:sym typeface="+mn-ea"/>
              </a:rPr>
              <a:t>in</a:t>
            </a:r>
            <a:r>
              <a:rPr lang="en-US" altLang="zh-CN" dirty="0">
                <a:sym typeface="+mn-ea"/>
              </a:rPr>
              <a:t> a pot.</a:t>
            </a:r>
            <a:endParaRPr lang="en-US" altLang="zh-CN" dirty="0">
              <a:sym typeface="+mn-ea"/>
            </a:endParaRPr>
          </a:p>
          <a:p>
            <a:pPr marL="514350" indent="-514350" eaLnBrk="1" hangingPunct="1">
              <a:spcBef>
                <a:spcPct val="50000"/>
              </a:spcBef>
              <a:buFont typeface="+mj-ea"/>
              <a:buAutoNum type="circleNumDbPlain"/>
            </a:pPr>
            <a:r>
              <a:rPr lang="en-US" altLang="zh-CN" dirty="0">
                <a:solidFill>
                  <a:srgbClr val="FF0000"/>
                </a:solidFill>
              </a:rPr>
              <a:t>After that</a:t>
            </a:r>
            <a:r>
              <a:rPr lang="en-US" altLang="zh-CN" dirty="0">
                <a:solidFill>
                  <a:schemeClr val="tx1"/>
                </a:solidFill>
              </a:rPr>
              <a:t>, </a:t>
            </a:r>
            <a:r>
              <a:rPr lang="en-US" altLang="zh-CN" dirty="0">
                <a:solidFill>
                  <a:srgbClr val="0000FF"/>
                </a:solidFill>
              </a:rPr>
              <a:t>cook</a:t>
            </a:r>
            <a:r>
              <a:rPr lang="en-US" altLang="zh-CN" dirty="0">
                <a:solidFill>
                  <a:schemeClr val="tx1"/>
                </a:solidFill>
              </a:rPr>
              <a:t> for 5 minutes.</a:t>
            </a:r>
            <a:endParaRPr lang="en-US" altLang="zh-CN" dirty="0">
              <a:solidFill>
                <a:schemeClr val="tx1"/>
              </a:solidFill>
            </a:endParaRPr>
          </a:p>
          <a:p>
            <a:pPr marL="514350" indent="-514350" eaLnBrk="1" hangingPunct="1">
              <a:spcBef>
                <a:spcPct val="50000"/>
              </a:spcBef>
              <a:buFont typeface="+mj-ea"/>
              <a:buAutoNum type="circleNumDbPlain"/>
            </a:pPr>
            <a:r>
              <a:rPr lang="en-US" altLang="zh-CN" dirty="0">
                <a:solidFill>
                  <a:srgbClr val="FF0000"/>
                </a:solidFill>
              </a:rPr>
              <a:t>Next</a:t>
            </a:r>
            <a:r>
              <a:rPr lang="en-US" altLang="zh-CN" dirty="0">
                <a:solidFill>
                  <a:schemeClr val="tx1"/>
                </a:solidFill>
              </a:rPr>
              <a:t>, </a:t>
            </a:r>
            <a:r>
              <a:rPr lang="en-US" altLang="zh-CN" dirty="0">
                <a:solidFill>
                  <a:srgbClr val="0000FF"/>
                </a:solidFill>
              </a:rPr>
              <a:t>put the beef in the pot</a:t>
            </a:r>
            <a:r>
              <a:rPr lang="en-US" altLang="zh-CN" dirty="0">
                <a:solidFill>
                  <a:schemeClr val="tx1"/>
                </a:solidFill>
              </a:rPr>
              <a:t>.</a:t>
            </a:r>
            <a:endParaRPr lang="en-US" altLang="zh-CN" dirty="0">
              <a:solidFill>
                <a:schemeClr val="tx1"/>
              </a:solidFill>
            </a:endParaRPr>
          </a:p>
          <a:p>
            <a:pPr marL="514350" indent="-514350" eaLnBrk="1" hangingPunct="1">
              <a:spcBef>
                <a:spcPct val="50000"/>
              </a:spcBef>
              <a:buFont typeface="+mj-ea"/>
              <a:buAutoNum type="circleNumDbPlain"/>
            </a:pPr>
            <a:r>
              <a:rPr lang="en-US" altLang="zh-CN" dirty="0">
                <a:solidFill>
                  <a:srgbClr val="0000FF"/>
                </a:solidFill>
              </a:rPr>
              <a:t>Cook</a:t>
            </a:r>
            <a:r>
              <a:rPr lang="en-US" altLang="zh-CN" dirty="0">
                <a:solidFill>
                  <a:schemeClr val="tx1"/>
                </a:solidFill>
              </a:rPr>
              <a:t> for another 2 minutes.</a:t>
            </a:r>
            <a:endParaRPr lang="en-US" altLang="zh-CN" dirty="0">
              <a:solidFill>
                <a:schemeClr val="tx1"/>
              </a:solidFill>
            </a:endParaRPr>
          </a:p>
          <a:p>
            <a:pPr marL="514350" indent="-514350" eaLnBrk="1" hangingPunct="1">
              <a:spcBef>
                <a:spcPct val="50000"/>
              </a:spcBef>
              <a:buFont typeface="+mj-ea"/>
              <a:buAutoNum type="circleNumDbPlain"/>
            </a:pPr>
            <a:r>
              <a:rPr lang="en-US" altLang="zh-CN" dirty="0">
                <a:solidFill>
                  <a:srgbClr val="FF0000"/>
                </a:solidFill>
              </a:rPr>
              <a:t>Next</a:t>
            </a:r>
            <a:r>
              <a:rPr lang="en-US" altLang="zh-CN" dirty="0">
                <a:solidFill>
                  <a:schemeClr val="tx1"/>
                </a:solidFill>
              </a:rPr>
              <a:t>, </a:t>
            </a:r>
            <a:r>
              <a:rPr lang="en-US" altLang="zh-CN" dirty="0">
                <a:solidFill>
                  <a:srgbClr val="0000FF"/>
                </a:solidFill>
              </a:rPr>
              <a:t>add</a:t>
            </a:r>
            <a:r>
              <a:rPr lang="en-US" altLang="zh-CN" dirty="0">
                <a:solidFill>
                  <a:schemeClr val="tx1"/>
                </a:solidFill>
              </a:rPr>
              <a:t> some salt. </a:t>
            </a:r>
            <a:endParaRPr lang="en-US" altLang="zh-CN" dirty="0">
              <a:solidFill>
                <a:schemeClr val="tx1"/>
              </a:solidFill>
            </a:endParaRPr>
          </a:p>
          <a:p>
            <a:pPr marL="514350" indent="-514350" eaLnBrk="1" hangingPunct="1">
              <a:spcBef>
                <a:spcPct val="50000"/>
              </a:spcBef>
              <a:buFont typeface="+mj-ea"/>
              <a:buAutoNum type="circleNumDbPlain"/>
            </a:pPr>
            <a:r>
              <a:rPr lang="en-US" altLang="zh-CN" dirty="0">
                <a:solidFill>
                  <a:srgbClr val="FF0000"/>
                </a:solidFill>
              </a:rPr>
              <a:t>Finally</a:t>
            </a:r>
            <a:r>
              <a:rPr lang="en-US" altLang="zh-CN" dirty="0">
                <a:solidFill>
                  <a:schemeClr val="tx1"/>
                </a:solidFill>
              </a:rPr>
              <a:t>, </a:t>
            </a:r>
            <a:r>
              <a:rPr lang="en-US" altLang="zh-CN" dirty="0">
                <a:solidFill>
                  <a:srgbClr val="0000FF"/>
                </a:solidFill>
              </a:rPr>
              <a:t>pour</a:t>
            </a:r>
            <a:r>
              <a:rPr lang="en-US" altLang="zh-CN" dirty="0">
                <a:solidFill>
                  <a:schemeClr val="tx1"/>
                </a:solidFill>
              </a:rPr>
              <a:t> the beef noodles </a:t>
            </a:r>
            <a:r>
              <a:rPr lang="en-US" altLang="zh-CN" dirty="0">
                <a:solidFill>
                  <a:srgbClr val="0000FF"/>
                </a:solidFill>
              </a:rPr>
              <a:t>into</a:t>
            </a:r>
            <a:r>
              <a:rPr lang="en-US" altLang="zh-CN" dirty="0">
                <a:solidFill>
                  <a:schemeClr val="tx1"/>
                </a:solidFill>
              </a:rPr>
              <a:t> the bowl. Let’s enjoy. </a:t>
            </a:r>
            <a:endParaRPr lang="en-US" altLang="zh-CN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>
    <p:wheel spokes="4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20539" name="Group 59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119380" y="548640"/>
          <a:ext cx="11858625" cy="1374775"/>
        </p:xfrm>
        <a:graphic>
          <a:graphicData uri="http://schemas.openxmlformats.org/drawingml/2006/table">
            <a:tbl>
              <a:tblPr/>
              <a:tblGrid>
                <a:gridCol w="2168525"/>
                <a:gridCol w="1364615"/>
                <a:gridCol w="1765300"/>
                <a:gridCol w="1211580"/>
                <a:gridCol w="1189990"/>
                <a:gridCol w="1386205"/>
                <a:gridCol w="1386205"/>
                <a:gridCol w="1386205"/>
              </a:tblGrid>
              <a:tr h="81280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ingredient</a:t>
                      </a:r>
                      <a:r>
                        <a:rPr kumimoji="0" lang="zh-CN" alt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原料</a:t>
                      </a:r>
                      <a:endParaRPr kumimoji="0" lang="zh-CN" alt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beef</a:t>
                      </a:r>
                      <a:endParaRPr kumimoji="0" lang="en-US" altLang="zh-CN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watermelon</a:t>
                      </a:r>
                      <a:endParaRPr kumimoji="0" lang="en-US" altLang="zh-CN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banana</a:t>
                      </a:r>
                      <a:endParaRPr kumimoji="0" lang="en-US" altLang="zh-CN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orange</a:t>
                      </a:r>
                      <a:endParaRPr kumimoji="0" lang="en-US" altLang="zh-CN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yogurt</a:t>
                      </a:r>
                      <a:endParaRPr kumimoji="0" lang="en-US" altLang="zh-CN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honey </a:t>
                      </a:r>
                      <a:endParaRPr kumimoji="0" lang="en-US" altLang="zh-CN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salad sauce</a:t>
                      </a:r>
                      <a:endParaRPr kumimoji="0" lang="en-US" altLang="zh-CN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</a:tr>
              <a:tr h="55181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amount </a:t>
                      </a:r>
                      <a:r>
                        <a:rPr kumimoji="0" lang="en-US" altLang="zh-CN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数量</a:t>
                      </a:r>
                      <a:endParaRPr kumimoji="0" lang="en-US" altLang="zh-CN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altLang="zh-CN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1" name="Text Box 5"/>
          <p:cNvSpPr txBox="1">
            <a:spLocks noChangeArrowheads="1"/>
          </p:cNvSpPr>
          <p:nvPr/>
        </p:nvSpPr>
        <p:spPr bwMode="auto">
          <a:xfrm>
            <a:off x="1991544" y="548680"/>
            <a:ext cx="5184576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dirty="0" smtClean="0">
                <a:solidFill>
                  <a:srgbClr val="0000FF"/>
                </a:solidFill>
                <a:latin typeface="Arial" panose="020B0604020202020204" pitchFamily="34" charset="0"/>
              </a:rPr>
              <a:t>Finish the chart below.</a:t>
            </a:r>
            <a:endParaRPr lang="en-US" altLang="zh-CN" dirty="0">
              <a:solidFill>
                <a:srgbClr val="0000FF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7" name="Group 135"/>
          <p:cNvGraphicFramePr>
            <a:graphicFrameLocks noGrp="1"/>
          </p:cNvGraphicFramePr>
          <p:nvPr/>
        </p:nvGraphicFramePr>
        <p:xfrm>
          <a:off x="1919536" y="1340768"/>
          <a:ext cx="8280400" cy="4905376"/>
        </p:xfrm>
        <a:graphic>
          <a:graphicData uri="http://schemas.openxmlformats.org/drawingml/2006/table">
            <a:tbl>
              <a:tblPr/>
              <a:tblGrid>
                <a:gridCol w="2232248"/>
                <a:gridCol w="2736304"/>
                <a:gridCol w="3311848"/>
              </a:tblGrid>
              <a:tr h="603250">
                <a:tc gridSpan="3"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How to make Russian soup</a:t>
                      </a:r>
                      <a:endParaRPr kumimoji="0" lang="en-US" altLang="zh-CN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66FF"/>
                    </a:solidFill>
                  </a:tcPr>
                </a:tc>
                <a:tc hMerge="1">
                  <a:tcPr/>
                </a:tc>
                <a:tc hMerge="1">
                  <a:tcPr/>
                </a:tc>
              </a:tr>
              <a:tr h="620713">
                <a:tc gridSpan="2"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Ingredients</a:t>
                      </a:r>
                      <a:endParaRPr kumimoji="0" lang="en-US" altLang="zh-CN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 hMerge="1">
                  <a:tcPr/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Amount</a:t>
                      </a:r>
                      <a:endParaRPr kumimoji="0" lang="en-US" altLang="zh-CN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</a:tr>
              <a:tr h="603250">
                <a:tc rowSpan="5"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How many</a:t>
                      </a:r>
                      <a:endParaRPr kumimoji="0" lang="en-US" altLang="zh-CN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    cabbages</a:t>
                      </a:r>
                      <a:endParaRPr kumimoji="0" lang="en-US" altLang="zh-CN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         one</a:t>
                      </a:r>
                      <a:endParaRPr kumimoji="0" lang="en-US" altLang="zh-CN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03250">
                <a:tc vMerge="1">
                  <a:tcPr/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altLang="zh-CN" sz="3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altLang="zh-CN" sz="3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65163">
                <a:tc vMerge="1">
                  <a:tcPr/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altLang="zh-CN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altLang="zh-CN" sz="3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03250">
                <a:tc vMerge="1">
                  <a:tcPr/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altLang="zh-CN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altLang="zh-CN" sz="3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03250">
                <a:tc vMerge="1">
                  <a:tcPr/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altLang="zh-CN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altLang="zh-CN" sz="3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0325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How much</a:t>
                      </a:r>
                      <a:endParaRPr kumimoji="0" lang="en-US" altLang="zh-CN" sz="3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altLang="zh-CN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altLang="zh-CN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8" name="Rectangle 92"/>
          <p:cNvSpPr>
            <a:spLocks noChangeArrowheads="1"/>
          </p:cNvSpPr>
          <p:nvPr/>
        </p:nvSpPr>
        <p:spPr bwMode="auto">
          <a:xfrm>
            <a:off x="4883398" y="3187031"/>
            <a:ext cx="143238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spcBef>
                <a:spcPct val="20000"/>
              </a:spcBef>
            </a:pPr>
            <a:r>
              <a:rPr lang="en-US" altLang="zh-CN" sz="3200" dirty="0" smtClean="0">
                <a:solidFill>
                  <a:srgbClr val="FF0000"/>
                </a:solidFill>
              </a:rPr>
              <a:t>carrots</a:t>
            </a:r>
            <a:endParaRPr lang="en-US" altLang="zh-CN" sz="3200" dirty="0">
              <a:solidFill>
                <a:srgbClr val="FF0000"/>
              </a:solidFill>
            </a:endParaRPr>
          </a:p>
        </p:txBody>
      </p:sp>
      <p:sp>
        <p:nvSpPr>
          <p:cNvPr id="9" name="Rectangle 93"/>
          <p:cNvSpPr>
            <a:spLocks noChangeArrowheads="1"/>
          </p:cNvSpPr>
          <p:nvPr/>
        </p:nvSpPr>
        <p:spPr bwMode="auto">
          <a:xfrm>
            <a:off x="7829798" y="3212430"/>
            <a:ext cx="928688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spcBef>
                <a:spcPct val="20000"/>
              </a:spcBef>
            </a:pPr>
            <a:r>
              <a:rPr lang="en-US" altLang="zh-CN" sz="3200">
                <a:solidFill>
                  <a:srgbClr val="FF0000"/>
                </a:solidFill>
              </a:rPr>
              <a:t>four</a:t>
            </a:r>
            <a:endParaRPr lang="en-US" altLang="zh-CN" sz="3200">
              <a:solidFill>
                <a:srgbClr val="FF0000"/>
              </a:solidFill>
            </a:endParaRPr>
          </a:p>
        </p:txBody>
      </p:sp>
      <p:sp>
        <p:nvSpPr>
          <p:cNvPr id="10" name="Rectangle 126"/>
          <p:cNvSpPr>
            <a:spLocks noChangeArrowheads="1"/>
          </p:cNvSpPr>
          <p:nvPr/>
        </p:nvSpPr>
        <p:spPr bwMode="auto">
          <a:xfrm>
            <a:off x="4878636" y="3788694"/>
            <a:ext cx="1643399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3200" dirty="0" smtClean="0">
                <a:solidFill>
                  <a:srgbClr val="FF0000"/>
                </a:solidFill>
              </a:rPr>
              <a:t>potatoes</a:t>
            </a:r>
            <a:endParaRPr lang="zh-CN" altLang="en-US" sz="3200" dirty="0">
              <a:solidFill>
                <a:srgbClr val="FF0000"/>
              </a:solidFill>
            </a:endParaRPr>
          </a:p>
        </p:txBody>
      </p:sp>
      <p:sp>
        <p:nvSpPr>
          <p:cNvPr id="11" name="Rectangle 127"/>
          <p:cNvSpPr>
            <a:spLocks noChangeArrowheads="1"/>
          </p:cNvSpPr>
          <p:nvPr/>
        </p:nvSpPr>
        <p:spPr bwMode="auto">
          <a:xfrm>
            <a:off x="7823448" y="3857675"/>
            <a:ext cx="1087438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spcBef>
                <a:spcPct val="20000"/>
              </a:spcBef>
            </a:pPr>
            <a:r>
              <a:rPr lang="en-US" altLang="zh-CN" sz="3200" dirty="0">
                <a:solidFill>
                  <a:srgbClr val="FF0000"/>
                </a:solidFill>
              </a:rPr>
              <a:t>three</a:t>
            </a:r>
            <a:endParaRPr lang="en-US" altLang="zh-CN" sz="3200" dirty="0">
              <a:solidFill>
                <a:srgbClr val="FF0000"/>
              </a:solidFill>
            </a:endParaRPr>
          </a:p>
        </p:txBody>
      </p:sp>
      <p:sp>
        <p:nvSpPr>
          <p:cNvPr id="12" name="Rectangle 128"/>
          <p:cNvSpPr>
            <a:spLocks noChangeArrowheads="1"/>
          </p:cNvSpPr>
          <p:nvPr/>
        </p:nvSpPr>
        <p:spPr bwMode="auto">
          <a:xfrm>
            <a:off x="4872286" y="4436394"/>
            <a:ext cx="1757212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3200" dirty="0" smtClean="0">
                <a:solidFill>
                  <a:srgbClr val="FF0000"/>
                </a:solidFill>
              </a:rPr>
              <a:t>tomatoes</a:t>
            </a:r>
            <a:endParaRPr lang="zh-CN" altLang="en-US" sz="3200" dirty="0">
              <a:solidFill>
                <a:srgbClr val="FF0000"/>
              </a:solidFill>
            </a:endParaRPr>
          </a:p>
        </p:txBody>
      </p:sp>
      <p:sp>
        <p:nvSpPr>
          <p:cNvPr id="13" name="Rectangle 129"/>
          <p:cNvSpPr>
            <a:spLocks noChangeArrowheads="1"/>
          </p:cNvSpPr>
          <p:nvPr/>
        </p:nvSpPr>
        <p:spPr bwMode="auto">
          <a:xfrm>
            <a:off x="7823449" y="4436394"/>
            <a:ext cx="815975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3200">
                <a:solidFill>
                  <a:srgbClr val="FF0000"/>
                </a:solidFill>
              </a:rPr>
              <a:t>five</a:t>
            </a:r>
            <a:endParaRPr lang="zh-CN" altLang="en-US" sz="3200">
              <a:solidFill>
                <a:srgbClr val="FF0000"/>
              </a:solidFill>
            </a:endParaRPr>
          </a:p>
        </p:txBody>
      </p:sp>
      <p:sp>
        <p:nvSpPr>
          <p:cNvPr id="14" name="Rectangle 130"/>
          <p:cNvSpPr>
            <a:spLocks noChangeArrowheads="1"/>
          </p:cNvSpPr>
          <p:nvPr/>
        </p:nvSpPr>
        <p:spPr bwMode="auto">
          <a:xfrm>
            <a:off x="4943724" y="5012655"/>
            <a:ext cx="1324402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spcBef>
                <a:spcPct val="20000"/>
              </a:spcBef>
            </a:pPr>
            <a:r>
              <a:rPr lang="en-US" altLang="zh-CN" sz="3200" dirty="0" smtClean="0">
                <a:solidFill>
                  <a:srgbClr val="FF0000"/>
                </a:solidFill>
              </a:rPr>
              <a:t>onions</a:t>
            </a:r>
            <a:endParaRPr lang="en-US" altLang="zh-CN" sz="3200" dirty="0">
              <a:solidFill>
                <a:srgbClr val="FF0000"/>
              </a:solidFill>
            </a:endParaRPr>
          </a:p>
        </p:txBody>
      </p:sp>
      <p:sp>
        <p:nvSpPr>
          <p:cNvPr id="15" name="Rectangle 131"/>
          <p:cNvSpPr>
            <a:spLocks noChangeArrowheads="1"/>
          </p:cNvSpPr>
          <p:nvPr/>
        </p:nvSpPr>
        <p:spPr bwMode="auto">
          <a:xfrm>
            <a:off x="7823448" y="5012655"/>
            <a:ext cx="79375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3200">
                <a:solidFill>
                  <a:srgbClr val="FF0000"/>
                </a:solidFill>
              </a:rPr>
              <a:t>one</a:t>
            </a:r>
            <a:endParaRPr lang="zh-CN" altLang="en-US" sz="3200">
              <a:solidFill>
                <a:srgbClr val="FF0000"/>
              </a:solidFill>
            </a:endParaRPr>
          </a:p>
        </p:txBody>
      </p:sp>
      <p:sp>
        <p:nvSpPr>
          <p:cNvPr id="16" name="Rectangle 132"/>
          <p:cNvSpPr>
            <a:spLocks noChangeArrowheads="1"/>
          </p:cNvSpPr>
          <p:nvPr/>
        </p:nvSpPr>
        <p:spPr bwMode="auto">
          <a:xfrm>
            <a:off x="5029449" y="5660355"/>
            <a:ext cx="906463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spcBef>
                <a:spcPct val="20000"/>
              </a:spcBef>
            </a:pPr>
            <a:r>
              <a:rPr lang="en-US" altLang="zh-CN" sz="3200" dirty="0">
                <a:solidFill>
                  <a:srgbClr val="FF0000"/>
                </a:solidFill>
              </a:rPr>
              <a:t>beef</a:t>
            </a:r>
            <a:endParaRPr lang="en-US" altLang="zh-CN" sz="3200" dirty="0">
              <a:solidFill>
                <a:srgbClr val="FF0000"/>
              </a:solidFill>
            </a:endParaRPr>
          </a:p>
        </p:txBody>
      </p:sp>
      <p:sp>
        <p:nvSpPr>
          <p:cNvPr id="17" name="Rectangle 133"/>
          <p:cNvSpPr>
            <a:spLocks noChangeArrowheads="1"/>
          </p:cNvSpPr>
          <p:nvPr/>
        </p:nvSpPr>
        <p:spPr bwMode="auto">
          <a:xfrm>
            <a:off x="7761536" y="5654800"/>
            <a:ext cx="1065213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30000"/>
              </a:spcBef>
            </a:pPr>
            <a:r>
              <a:rPr lang="en-US" altLang="zh-CN" sz="3200" dirty="0">
                <a:solidFill>
                  <a:srgbClr val="FF0000"/>
                </a:solidFill>
              </a:rPr>
              <a:t>some</a:t>
            </a:r>
            <a:endParaRPr lang="en-US" altLang="zh-CN" sz="32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 autoUpdateAnimBg="0"/>
      <p:bldP spid="9" grpId="0" bldLvl="0" animBg="1" autoUpdateAnimBg="0"/>
      <p:bldP spid="10" grpId="0" bldLvl="0" animBg="1" autoUpdateAnimBg="0"/>
      <p:bldP spid="11" grpId="0" bldLvl="0" animBg="1" autoUpdateAnimBg="0"/>
      <p:bldP spid="12" grpId="0" bldLvl="0" animBg="1" autoUpdateAnimBg="0"/>
      <p:bldP spid="13" grpId="0" bldLvl="0" animBg="1" autoUpdateAnimBg="0"/>
      <p:bldP spid="14" grpId="0" bldLvl="0" animBg="1" autoUpdateAnimBg="0"/>
      <p:bldP spid="15" grpId="0" bldLvl="0" animBg="1" autoUpdateAnimBg="0"/>
      <p:bldP spid="16" grpId="0" bldLvl="0" animBg="1" autoUpdateAnimBg="0"/>
      <p:bldP spid="17" grpId="0" bldLvl="0" animBg="1" autoUpdateAnimBg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3" name="Text Box 5"/>
          <p:cNvSpPr txBox="1">
            <a:spLocks noChangeArrowheads="1"/>
          </p:cNvSpPr>
          <p:nvPr/>
        </p:nvSpPr>
        <p:spPr bwMode="auto">
          <a:xfrm>
            <a:off x="911424" y="506331"/>
            <a:ext cx="10153128" cy="127419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dirty="0">
                <a:solidFill>
                  <a:srgbClr val="0000FF"/>
                </a:solidFill>
                <a:latin typeface="Arial" panose="020B0604020202020204" pitchFamily="34" charset="0"/>
              </a:rPr>
              <a:t>Read the conversation again and tell your partner how to make Russian soup.</a:t>
            </a:r>
            <a:endParaRPr lang="en-US" altLang="zh-CN" dirty="0">
              <a:solidFill>
                <a:srgbClr val="0000FF"/>
              </a:solidFill>
              <a:latin typeface="Arial" panose="020B0604020202020204" pitchFamily="34" charset="0"/>
            </a:endParaRPr>
          </a:p>
        </p:txBody>
      </p:sp>
      <p:sp>
        <p:nvSpPr>
          <p:cNvPr id="57349" name="Text Box 5"/>
          <p:cNvSpPr txBox="1">
            <a:spLocks noChangeArrowheads="1"/>
          </p:cNvSpPr>
          <p:nvPr/>
        </p:nvSpPr>
        <p:spPr bwMode="auto">
          <a:xfrm>
            <a:off x="3071664" y="1780526"/>
            <a:ext cx="7200900" cy="44358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3200" dirty="0"/>
              <a:t>First, _________________________</a:t>
            </a:r>
            <a:endParaRPr lang="en-US" altLang="zh-CN" sz="3200" dirty="0"/>
          </a:p>
          <a:p>
            <a:pPr>
              <a:lnSpc>
                <a:spcPct val="150000"/>
              </a:lnSpc>
            </a:pPr>
            <a:r>
              <a:rPr lang="en-US" altLang="zh-CN" sz="3200" dirty="0"/>
              <a:t>Then, _________________________</a:t>
            </a:r>
            <a:endParaRPr lang="en-US" altLang="zh-CN" sz="3200" dirty="0"/>
          </a:p>
          <a:p>
            <a:pPr>
              <a:lnSpc>
                <a:spcPct val="150000"/>
              </a:lnSpc>
            </a:pPr>
            <a:r>
              <a:rPr lang="en-US" altLang="zh-CN" sz="3200" dirty="0"/>
              <a:t>Next, _________________________</a:t>
            </a:r>
            <a:endParaRPr lang="en-US" altLang="zh-CN" sz="3200" dirty="0"/>
          </a:p>
          <a:p>
            <a:pPr>
              <a:lnSpc>
                <a:spcPct val="150000"/>
              </a:lnSpc>
            </a:pPr>
            <a:r>
              <a:rPr lang="en-US" altLang="zh-CN" sz="3200" dirty="0"/>
              <a:t>After that, _____________________</a:t>
            </a:r>
            <a:endParaRPr lang="en-US" altLang="zh-CN" sz="3200" dirty="0"/>
          </a:p>
          <a:p>
            <a:pPr>
              <a:lnSpc>
                <a:spcPct val="150000"/>
              </a:lnSpc>
            </a:pPr>
            <a:r>
              <a:rPr lang="en-US" altLang="zh-CN" sz="3200" dirty="0"/>
              <a:t>Then, _________________________</a:t>
            </a:r>
            <a:endParaRPr lang="en-US" altLang="zh-CN" sz="3200" dirty="0"/>
          </a:p>
          <a:p>
            <a:pPr>
              <a:lnSpc>
                <a:spcPct val="150000"/>
              </a:lnSpc>
            </a:pPr>
            <a:r>
              <a:rPr lang="en-US" altLang="zh-CN" sz="3200" dirty="0"/>
              <a:t>Finally, _______________________</a:t>
            </a:r>
            <a:endParaRPr lang="en-US" altLang="zh-CN" sz="3200" dirty="0"/>
          </a:p>
        </p:txBody>
      </p:sp>
      <p:sp>
        <p:nvSpPr>
          <p:cNvPr id="57350" name="WordArt 6"/>
          <p:cNvSpPr>
            <a:spLocks noChangeArrowheads="1" noChangeShapeType="1" noTextEdit="1"/>
          </p:cNvSpPr>
          <p:nvPr/>
        </p:nvSpPr>
        <p:spPr bwMode="auto">
          <a:xfrm>
            <a:off x="1265514" y="1988840"/>
            <a:ext cx="1439862" cy="5334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3600" kern="10" dirty="0">
                <a:ln w="9525">
                  <a:solidFill>
                    <a:schemeClr val="tx1"/>
                  </a:solidFill>
                  <a:round/>
                </a:ln>
                <a:gradFill rotWithShape="0">
                  <a:gsLst>
                    <a:gs pos="0">
                      <a:srgbClr val="FFFF00"/>
                    </a:gs>
                    <a:gs pos="100000">
                      <a:srgbClr val="FF9933"/>
                    </a:gs>
                  </a:gsLst>
                  <a:path path="rect">
                    <a:fillToRect l="50000" t="50000" r="50000" b="50000"/>
                  </a:path>
                </a:gradFill>
                <a:effectLst>
                  <a:outerShdw dist="35921" dir="2700000" algn="ctr" rotWithShape="0">
                    <a:srgbClr val="C0C0C0">
                      <a:alpha val="8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Steps</a:t>
            </a:r>
            <a:endParaRPr lang="en-US" sz="3600" kern="10" dirty="0">
              <a:ln w="9525">
                <a:solidFill>
                  <a:schemeClr val="tx1"/>
                </a:solidFill>
                <a:round/>
              </a:ln>
              <a:gradFill rotWithShape="0">
                <a:gsLst>
                  <a:gs pos="0">
                    <a:srgbClr val="FFFF00"/>
                  </a:gs>
                  <a:gs pos="100000">
                    <a:srgbClr val="FF9933"/>
                  </a:gs>
                </a:gsLst>
                <a:path path="rect">
                  <a:fillToRect l="50000" t="50000" r="50000" b="50000"/>
                </a:path>
              </a:gradFill>
              <a:effectLst>
                <a:outerShdw dist="35921" dir="2700000" algn="ctr" rotWithShape="0">
                  <a:srgbClr val="C0C0C0">
                    <a:alpha val="80000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523" name="Group 19"/>
          <p:cNvGraphicFramePr>
            <a:graphicFrameLocks noGrp="1"/>
          </p:cNvGraphicFramePr>
          <p:nvPr>
            <p:custDataLst>
              <p:tags r:id="rId2"/>
            </p:custDataLst>
          </p:nvPr>
        </p:nvGraphicFramePr>
        <p:xfrm>
          <a:off x="3094355" y="1823085"/>
          <a:ext cx="6354445" cy="2352040"/>
        </p:xfrm>
        <a:graphic>
          <a:graphicData uri="http://schemas.openxmlformats.org/drawingml/2006/table">
            <a:tbl>
              <a:tblPr/>
              <a:tblGrid>
                <a:gridCol w="6354445"/>
              </a:tblGrid>
              <a:tr h="235204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457200" marR="0" lvl="0" indent="-457200" algn="l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</a:pPr>
                      <a:r>
                        <a:rPr kumimoji="0" lang="en-US" altLang="zh-CN" sz="32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plant a tree</a:t>
                      </a:r>
                      <a:endParaRPr kumimoji="0" lang="en-US" altLang="zh-CN" sz="3200" b="1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457200" marR="0" lvl="0" indent="-457200" algn="l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</a:pPr>
                      <a:r>
                        <a:rPr kumimoji="0" lang="en-US" altLang="zh-CN" sz="32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make beef noodles</a:t>
                      </a:r>
                      <a:endParaRPr kumimoji="0" lang="en-US" altLang="zh-CN" sz="3200" b="1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457200" marR="0" lvl="0" indent="-457200" algn="l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</a:pPr>
                      <a:r>
                        <a:rPr kumimoji="0" lang="en-US" altLang="zh-CN" sz="32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wash clothes</a:t>
                      </a:r>
                      <a:endParaRPr kumimoji="0" lang="en-US" altLang="zh-CN" sz="3200" b="1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457200" marR="0" lvl="0" indent="-457200" algn="l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</a:pPr>
                      <a:r>
                        <a:rPr kumimoji="0" lang="en-US" altLang="zh-CN" sz="32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take out a book from the library</a:t>
                      </a:r>
                      <a:endParaRPr kumimoji="0" lang="zh-CN" altLang="en-US" sz="3200" b="1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66FF"/>
                    </a:solidFill>
                  </a:tcPr>
                </a:tc>
              </a:tr>
            </a:tbl>
          </a:graphicData>
        </a:graphic>
      </p:graphicFrame>
      <p:sp>
        <p:nvSpPr>
          <p:cNvPr id="19475" name="Text Box 5"/>
          <p:cNvSpPr txBox="1">
            <a:spLocks noChangeArrowheads="1"/>
          </p:cNvSpPr>
          <p:nvPr/>
        </p:nvSpPr>
        <p:spPr bwMode="auto">
          <a:xfrm>
            <a:off x="1487488" y="484110"/>
            <a:ext cx="9438951" cy="11682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4000"/>
              </a:lnSpc>
            </a:pPr>
            <a:r>
              <a:rPr lang="en-US" altLang="zh-CN" dirty="0">
                <a:solidFill>
                  <a:srgbClr val="0000FF"/>
                </a:solidFill>
                <a:latin typeface="Arial" panose="020B0604020202020204" pitchFamily="34" charset="0"/>
              </a:rPr>
              <a:t>Write how to do one of the following things. Then tell your partner how to do it. </a:t>
            </a:r>
            <a:endParaRPr lang="en-US" altLang="zh-CN" dirty="0">
              <a:solidFill>
                <a:srgbClr val="0000FF"/>
              </a:solidFill>
              <a:latin typeface="Arial" panose="020B0604020202020204" pitchFamily="34" charset="0"/>
            </a:endParaRPr>
          </a:p>
        </p:txBody>
      </p:sp>
      <p:sp>
        <p:nvSpPr>
          <p:cNvPr id="3" name="圆角矩形标注 2"/>
          <p:cNvSpPr/>
          <p:nvPr/>
        </p:nvSpPr>
        <p:spPr>
          <a:xfrm>
            <a:off x="733922" y="5157192"/>
            <a:ext cx="3563984" cy="1071389"/>
          </a:xfrm>
          <a:prstGeom prst="wedgeRoundRectCallout">
            <a:avLst>
              <a:gd name="adj1" fmla="val 56717"/>
              <a:gd name="adj2" fmla="val -32404"/>
              <a:gd name="adj3" fmla="val 16667"/>
            </a:avLst>
          </a:prstGeom>
          <a:solidFill>
            <a:srgbClr val="FFFF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 you know how to plant a tree?</a:t>
            </a:r>
            <a:endParaRPr lang="en-US" sz="3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圆角矩形标注 3"/>
          <p:cNvSpPr/>
          <p:nvPr/>
        </p:nvSpPr>
        <p:spPr>
          <a:xfrm>
            <a:off x="6661046" y="4799072"/>
            <a:ext cx="3602121" cy="1510248"/>
          </a:xfrm>
          <a:prstGeom prst="wedgeRoundRectCallout">
            <a:avLst>
              <a:gd name="adj1" fmla="val -53769"/>
              <a:gd name="adj2" fmla="val -7040"/>
              <a:gd name="adj3" fmla="val 16667"/>
            </a:avLst>
          </a:prstGeom>
          <a:solidFill>
            <a:srgbClr val="FFFF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0000"/>
              </a:lnSpc>
            </a:pP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First, dig a hole. </a:t>
            </a:r>
            <a:r>
              <a:rPr 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Then …</a:t>
            </a:r>
            <a:endParaRPr lang="en-US" sz="3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椭圆形标注 7"/>
          <p:cNvSpPr>
            <a:spLocks noChangeArrowheads="1"/>
          </p:cNvSpPr>
          <p:nvPr/>
        </p:nvSpPr>
        <p:spPr bwMode="auto">
          <a:xfrm>
            <a:off x="7792800" y="5002506"/>
            <a:ext cx="720080" cy="551689"/>
          </a:xfrm>
          <a:prstGeom prst="wedgeEllipseCallout">
            <a:avLst>
              <a:gd name="adj1" fmla="val 31087"/>
              <a:gd name="adj2" fmla="val -89258"/>
            </a:avLst>
          </a:prstGeom>
          <a:noFill/>
          <a:ln w="25400" algn="ctr">
            <a:solidFill>
              <a:srgbClr val="FF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15000"/>
              </a:lnSpc>
            </a:pPr>
            <a:endParaRPr lang="zh-CN" altLang="en-US" b="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9" name="Text Box 21"/>
          <p:cNvSpPr txBox="1">
            <a:spLocks noChangeArrowheads="1"/>
          </p:cNvSpPr>
          <p:nvPr/>
        </p:nvSpPr>
        <p:spPr bwMode="auto">
          <a:xfrm>
            <a:off x="7559278" y="4175520"/>
            <a:ext cx="4457314" cy="6082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</a:pPr>
            <a:r>
              <a:rPr lang="en-US" altLang="zh-CN" sz="3200" i="1" dirty="0">
                <a:solidFill>
                  <a:srgbClr val="FF0000"/>
                </a:solidFill>
              </a:rPr>
              <a:t>v</a:t>
            </a:r>
            <a:r>
              <a:rPr lang="en-US" altLang="zh-CN" sz="3200" dirty="0" smtClean="0">
                <a:solidFill>
                  <a:srgbClr val="FF0000"/>
                </a:solidFill>
              </a:rPr>
              <a:t>. </a:t>
            </a:r>
            <a:r>
              <a:rPr lang="zh-CN" altLang="en-US" sz="3200" dirty="0" smtClean="0">
                <a:solidFill>
                  <a:srgbClr val="FF0000"/>
                </a:solidFill>
              </a:rPr>
              <a:t>掘</a:t>
            </a:r>
            <a:r>
              <a:rPr lang="en-US" altLang="zh-CN" sz="3200" dirty="0" smtClean="0">
                <a:solidFill>
                  <a:srgbClr val="FF0000"/>
                </a:solidFill>
              </a:rPr>
              <a:t>(</a:t>
            </a:r>
            <a:r>
              <a:rPr lang="zh-CN" altLang="en-US" sz="3200" dirty="0" smtClean="0">
                <a:solidFill>
                  <a:srgbClr val="FF0000"/>
                </a:solidFill>
              </a:rPr>
              <a:t>地</a:t>
            </a:r>
            <a:r>
              <a:rPr lang="en-US" altLang="zh-CN" sz="3200" dirty="0" smtClean="0">
                <a:solidFill>
                  <a:srgbClr val="FF0000"/>
                </a:solidFill>
              </a:rPr>
              <a:t>); </a:t>
            </a:r>
            <a:r>
              <a:rPr lang="zh-CN" altLang="en-US" sz="3200" dirty="0" smtClean="0">
                <a:solidFill>
                  <a:srgbClr val="FF0000"/>
                </a:solidFill>
              </a:rPr>
              <a:t>凿</a:t>
            </a:r>
            <a:r>
              <a:rPr lang="en-US" altLang="zh-CN" sz="3200" dirty="0">
                <a:solidFill>
                  <a:srgbClr val="FF0000"/>
                </a:solidFill>
              </a:rPr>
              <a:t>(</a:t>
            </a:r>
            <a:r>
              <a:rPr lang="zh-CN" altLang="en-US" sz="3200" dirty="0">
                <a:solidFill>
                  <a:srgbClr val="FF0000"/>
                </a:solidFill>
              </a:rPr>
              <a:t>洞</a:t>
            </a:r>
            <a:r>
              <a:rPr lang="en-US" altLang="zh-CN" sz="3200" dirty="0" smtClean="0">
                <a:solidFill>
                  <a:srgbClr val="FF0000"/>
                </a:solidFill>
              </a:rPr>
              <a:t>); </a:t>
            </a:r>
            <a:r>
              <a:rPr lang="zh-CN" altLang="en-US" sz="3200" dirty="0" smtClean="0">
                <a:solidFill>
                  <a:srgbClr val="FF0000"/>
                </a:solidFill>
              </a:rPr>
              <a:t>挖</a:t>
            </a:r>
            <a:r>
              <a:rPr lang="en-US" altLang="zh-CN" sz="3200" dirty="0">
                <a:solidFill>
                  <a:srgbClr val="FF0000"/>
                </a:solidFill>
              </a:rPr>
              <a:t>(</a:t>
            </a:r>
            <a:r>
              <a:rPr lang="zh-CN" altLang="en-US" sz="3200" dirty="0">
                <a:solidFill>
                  <a:srgbClr val="FF0000"/>
                </a:solidFill>
              </a:rPr>
              <a:t>土</a:t>
            </a:r>
            <a:r>
              <a:rPr lang="en-US" altLang="zh-CN" sz="3200" dirty="0">
                <a:solidFill>
                  <a:srgbClr val="FF0000"/>
                </a:solidFill>
              </a:rPr>
              <a:t>)</a:t>
            </a:r>
            <a:endParaRPr lang="zh-CN" altLang="en-US" sz="3200" dirty="0">
              <a:solidFill>
                <a:srgbClr val="FF0000"/>
              </a:solidFill>
            </a:endParaRPr>
          </a:p>
        </p:txBody>
      </p:sp>
      <p:sp>
        <p:nvSpPr>
          <p:cNvPr id="10" name="椭圆形标注 9"/>
          <p:cNvSpPr>
            <a:spLocks noChangeArrowheads="1"/>
          </p:cNvSpPr>
          <p:nvPr/>
        </p:nvSpPr>
        <p:spPr bwMode="auto">
          <a:xfrm>
            <a:off x="8678991" y="4985242"/>
            <a:ext cx="1036737" cy="647700"/>
          </a:xfrm>
          <a:prstGeom prst="wedgeEllipseCallout">
            <a:avLst>
              <a:gd name="adj1" fmla="val 28014"/>
              <a:gd name="adj2" fmla="val 56620"/>
            </a:avLst>
          </a:prstGeom>
          <a:noFill/>
          <a:ln w="25400" algn="ctr">
            <a:solidFill>
              <a:srgbClr val="FF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15000"/>
              </a:lnSpc>
            </a:pPr>
            <a:endParaRPr lang="zh-CN" altLang="en-US" b="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11" name="Text Box 21"/>
          <p:cNvSpPr txBox="1">
            <a:spLocks noChangeArrowheads="1"/>
          </p:cNvSpPr>
          <p:nvPr/>
        </p:nvSpPr>
        <p:spPr bwMode="auto">
          <a:xfrm>
            <a:off x="8366353" y="5647909"/>
            <a:ext cx="2698750" cy="6082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15000"/>
              </a:lnSpc>
            </a:pPr>
            <a:r>
              <a:rPr lang="en-US" altLang="zh-CN" sz="3200" i="1" dirty="0">
                <a:solidFill>
                  <a:srgbClr val="FF0000"/>
                </a:solidFill>
              </a:rPr>
              <a:t>n</a:t>
            </a:r>
            <a:r>
              <a:rPr lang="en-US" altLang="zh-CN" sz="3200" dirty="0">
                <a:solidFill>
                  <a:srgbClr val="FF0000"/>
                </a:solidFill>
              </a:rPr>
              <a:t>. </a:t>
            </a:r>
            <a:r>
              <a:rPr lang="zh-CN" altLang="en-US" sz="3200" dirty="0">
                <a:solidFill>
                  <a:srgbClr val="FF0000"/>
                </a:solidFill>
              </a:rPr>
              <a:t>洞；孔；坑</a:t>
            </a:r>
            <a:endParaRPr lang="zh-CN" altLang="en-US" sz="3200" dirty="0">
              <a:solidFill>
                <a:srgbClr val="FF0000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376" y="611983"/>
            <a:ext cx="897582" cy="89758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2288" y="4799072"/>
            <a:ext cx="1867902" cy="1265924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2" name="Text Box 4"/>
          <p:cNvSpPr txBox="1">
            <a:spLocks noChangeArrowheads="1"/>
          </p:cNvSpPr>
          <p:nvPr/>
        </p:nvSpPr>
        <p:spPr bwMode="auto">
          <a:xfrm>
            <a:off x="731404" y="2276872"/>
            <a:ext cx="10585176" cy="32932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446405" indent="-446405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625475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457200" indent="-457200" eaLnBrk="1" hangingPunct="1">
              <a:lnSpc>
                <a:spcPct val="130000"/>
              </a:lnSpc>
              <a:buBlip>
                <a:blip r:embed="rId2"/>
              </a:buBlip>
            </a:pPr>
            <a:r>
              <a:rPr lang="en-US" altLang="zh-CN" dirty="0"/>
              <a:t>To learn to distinguish between </a:t>
            </a:r>
            <a:r>
              <a:rPr lang="en-US" altLang="zh-CN" i="1" dirty="0">
                <a:solidFill>
                  <a:srgbClr val="FF0000"/>
                </a:solidFill>
              </a:rPr>
              <a:t>Countable nouns</a:t>
            </a:r>
            <a:r>
              <a:rPr lang="en-US" altLang="zh-CN" dirty="0"/>
              <a:t> and </a:t>
            </a:r>
            <a:r>
              <a:rPr lang="en-US" altLang="zh-CN" i="1" dirty="0">
                <a:solidFill>
                  <a:srgbClr val="FF0000"/>
                </a:solidFill>
              </a:rPr>
              <a:t>Uncountable nouns</a:t>
            </a:r>
            <a:r>
              <a:rPr lang="en-US" altLang="zh-CN" i="1" dirty="0"/>
              <a:t> </a:t>
            </a:r>
            <a:r>
              <a:rPr lang="en-US" altLang="zh-CN" dirty="0"/>
              <a:t>and</a:t>
            </a:r>
            <a:r>
              <a:rPr lang="en-US" altLang="zh-CN" i="1" dirty="0"/>
              <a:t> </a:t>
            </a:r>
            <a:r>
              <a:rPr lang="en-US" altLang="zh-CN" dirty="0"/>
              <a:t>describe their </a:t>
            </a:r>
            <a:r>
              <a:rPr lang="en-US" altLang="zh-CN" dirty="0" smtClean="0"/>
              <a:t>quantities</a:t>
            </a:r>
            <a:endParaRPr lang="en-US" altLang="zh-CN" dirty="0" smtClean="0"/>
          </a:p>
          <a:p>
            <a:pPr marL="457200" indent="-457200" eaLnBrk="1" hangingPunct="1">
              <a:lnSpc>
                <a:spcPct val="130000"/>
              </a:lnSpc>
              <a:buBlip>
                <a:blip r:embed="rId2"/>
              </a:buBlip>
            </a:pPr>
            <a:r>
              <a:rPr lang="en-US" altLang="zh-CN" dirty="0" smtClean="0"/>
              <a:t>To </a:t>
            </a:r>
            <a:r>
              <a:rPr lang="en-US" altLang="zh-CN" dirty="0"/>
              <a:t>learn </a:t>
            </a:r>
            <a:r>
              <a:rPr lang="en-US" altLang="zh-CN" i="1" dirty="0">
                <a:solidFill>
                  <a:srgbClr val="FF0000"/>
                </a:solidFill>
              </a:rPr>
              <a:t>How much</a:t>
            </a:r>
            <a:r>
              <a:rPr lang="en-US" altLang="zh-CN" dirty="0"/>
              <a:t> and </a:t>
            </a:r>
            <a:r>
              <a:rPr lang="en-US" altLang="zh-CN" i="1" dirty="0">
                <a:solidFill>
                  <a:srgbClr val="FF0000"/>
                </a:solidFill>
              </a:rPr>
              <a:t>How many</a:t>
            </a:r>
            <a:r>
              <a:rPr lang="en-US" altLang="zh-CN" dirty="0"/>
              <a:t> </a:t>
            </a:r>
            <a:r>
              <a:rPr lang="en-US" altLang="zh-CN" dirty="0" smtClean="0"/>
              <a:t>questions</a:t>
            </a:r>
            <a:endParaRPr lang="en-US" altLang="zh-CN" dirty="0" smtClean="0"/>
          </a:p>
          <a:p>
            <a:pPr marL="457200" indent="-457200" eaLnBrk="1" hangingPunct="1">
              <a:lnSpc>
                <a:spcPct val="130000"/>
              </a:lnSpc>
              <a:buBlip>
                <a:blip r:embed="rId2"/>
              </a:buBlip>
            </a:pPr>
            <a:r>
              <a:rPr lang="en-US" altLang="zh-CN" dirty="0" smtClean="0"/>
              <a:t>To </a:t>
            </a:r>
            <a:r>
              <a:rPr lang="en-US" altLang="zh-CN" dirty="0"/>
              <a:t>learn adverbs of sequence:</a:t>
            </a:r>
            <a:endParaRPr lang="en-US" altLang="zh-CN" dirty="0"/>
          </a:p>
          <a:p>
            <a:pPr eaLnBrk="1" hangingPunct="1">
              <a:lnSpc>
                <a:spcPct val="130000"/>
              </a:lnSpc>
            </a:pPr>
            <a:r>
              <a:rPr lang="en-US" altLang="zh-CN" i="1" dirty="0">
                <a:solidFill>
                  <a:srgbClr val="FF0000"/>
                </a:solidFill>
              </a:rPr>
              <a:t>    </a:t>
            </a:r>
            <a:r>
              <a:rPr lang="en-US" altLang="zh-CN" i="1" dirty="0" smtClean="0">
                <a:solidFill>
                  <a:srgbClr val="FF0000"/>
                </a:solidFill>
              </a:rPr>
              <a:t>First … Next … Then … Finally …</a:t>
            </a:r>
            <a:endParaRPr lang="en-US" altLang="zh-CN" i="1" dirty="0">
              <a:solidFill>
                <a:srgbClr val="FF0000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7688" y="903957"/>
            <a:ext cx="5040560" cy="1372915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04" t="25665" b="19487"/>
          <a:stretch>
            <a:fillRect/>
          </a:stretch>
        </p:blipFill>
        <p:spPr>
          <a:xfrm>
            <a:off x="2562326" y="2708920"/>
            <a:ext cx="7278090" cy="158417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/>
          <a:srcRect t="24690" r="62666" b="24690"/>
          <a:stretch>
            <a:fillRect/>
          </a:stretch>
        </p:blipFill>
        <p:spPr>
          <a:xfrm>
            <a:off x="3847796" y="1484784"/>
            <a:ext cx="4707151" cy="1597005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3708" y="3933056"/>
            <a:ext cx="2811388" cy="2161586"/>
          </a:xfrm>
          <a:prstGeom prst="rect">
            <a:avLst/>
          </a:prstGeom>
        </p:spPr>
      </p:pic>
      <p:sp>
        <p:nvSpPr>
          <p:cNvPr id="87044" name="Text Box 4"/>
          <p:cNvSpPr txBox="1">
            <a:spLocks noChangeArrowheads="1"/>
          </p:cNvSpPr>
          <p:nvPr/>
        </p:nvSpPr>
        <p:spPr bwMode="auto">
          <a:xfrm>
            <a:off x="1666970" y="1484784"/>
            <a:ext cx="9181557" cy="6340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zh-CN" sz="3200" dirty="0" smtClean="0">
                <a:solidFill>
                  <a:srgbClr val="0000FF"/>
                </a:solidFill>
                <a:latin typeface="Arial" panose="020B0604020202020204" pitchFamily="34" charset="0"/>
              </a:rPr>
              <a:t>Role-play </a:t>
            </a:r>
            <a:r>
              <a:rPr lang="en-US" altLang="zh-CN" sz="3200" dirty="0">
                <a:solidFill>
                  <a:srgbClr val="0000FF"/>
                </a:solidFill>
                <a:latin typeface="Arial" panose="020B0604020202020204" pitchFamily="34" charset="0"/>
              </a:rPr>
              <a:t>the conversation with your partner.</a:t>
            </a:r>
            <a:endParaRPr lang="en-US" altLang="zh-CN" sz="3200" dirty="0">
              <a:solidFill>
                <a:srgbClr val="0000FF"/>
              </a:solidFill>
              <a:latin typeface="Arial" panose="020B0604020202020204" pitchFamily="34" charset="0"/>
            </a:endParaRPr>
          </a:p>
        </p:txBody>
      </p:sp>
      <p:sp>
        <p:nvSpPr>
          <p:cNvPr id="11" name="圆角矩形标注 10"/>
          <p:cNvSpPr>
            <a:spLocks noChangeArrowheads="1"/>
          </p:cNvSpPr>
          <p:nvPr/>
        </p:nvSpPr>
        <p:spPr bwMode="auto">
          <a:xfrm>
            <a:off x="641792" y="2708920"/>
            <a:ext cx="3831916" cy="1428527"/>
          </a:xfrm>
          <a:prstGeom prst="wedgeRoundRectCallout">
            <a:avLst>
              <a:gd name="adj1" fmla="val 50482"/>
              <a:gd name="adj2" fmla="val 75867"/>
              <a:gd name="adj3" fmla="val 16667"/>
            </a:avLst>
          </a:prstGeom>
          <a:noFill/>
          <a:ln w="25400" algn="ctr">
            <a:solidFill>
              <a:srgbClr val="FFC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dirty="0">
                <a:cs typeface="Times New Roman" panose="02020603050405020304" pitchFamily="18" charset="0"/>
              </a:rPr>
              <a:t>How do you make a banana milk shake?</a:t>
            </a:r>
            <a:endParaRPr lang="zh-CN" altLang="en-US" dirty="0">
              <a:cs typeface="Times New Roman" panose="02020603050405020304" pitchFamily="18" charset="0"/>
            </a:endParaRPr>
          </a:p>
        </p:txBody>
      </p:sp>
      <p:sp>
        <p:nvSpPr>
          <p:cNvPr id="12" name="圆角矩形标注 11"/>
          <p:cNvSpPr>
            <a:spLocks noChangeArrowheads="1"/>
          </p:cNvSpPr>
          <p:nvPr/>
        </p:nvSpPr>
        <p:spPr bwMode="auto">
          <a:xfrm>
            <a:off x="7876924" y="2445284"/>
            <a:ext cx="3240088" cy="3384325"/>
          </a:xfrm>
          <a:prstGeom prst="wedgeRoundRectCallout">
            <a:avLst>
              <a:gd name="adj1" fmla="val -73107"/>
              <a:gd name="adj2" fmla="val 21169"/>
              <a:gd name="adj3" fmla="val 16667"/>
            </a:avLst>
          </a:prstGeom>
          <a:noFill/>
          <a:ln w="25400" algn="ctr">
            <a:solidFill>
              <a:srgbClr val="FFC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dirty="0">
                <a:solidFill>
                  <a:srgbClr val="FF0000"/>
                </a:solidFill>
                <a:cs typeface="Times New Roman" panose="02020603050405020304" pitchFamily="18" charset="0"/>
              </a:rPr>
              <a:t>First, peel </a:t>
            </a:r>
            <a:r>
              <a:rPr lang="en-US" altLang="zh-CN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…</a:t>
            </a:r>
            <a:endParaRPr lang="en-US" altLang="zh-CN" dirty="0" smtClean="0">
              <a:solidFill>
                <a:srgbClr val="FF0000"/>
              </a:solidFill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Then, …</a:t>
            </a:r>
            <a:endParaRPr lang="en-US" altLang="zh-CN" dirty="0">
              <a:solidFill>
                <a:srgbClr val="FF0000"/>
              </a:solidFill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dirty="0">
                <a:solidFill>
                  <a:srgbClr val="FF0000"/>
                </a:solidFill>
                <a:cs typeface="Times New Roman" panose="02020603050405020304" pitchFamily="18" charset="0"/>
              </a:rPr>
              <a:t>Next, cut </a:t>
            </a:r>
            <a:r>
              <a:rPr lang="en-US" altLang="zh-CN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up …</a:t>
            </a:r>
            <a:endParaRPr lang="en-US" altLang="zh-CN" dirty="0">
              <a:solidFill>
                <a:srgbClr val="FF0000"/>
              </a:solidFill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After that, </a:t>
            </a:r>
            <a:r>
              <a:rPr lang="en-US" altLang="zh-CN" dirty="0">
                <a:solidFill>
                  <a:srgbClr val="FF0000"/>
                </a:solidFill>
                <a:cs typeface="Times New Roman" panose="02020603050405020304" pitchFamily="18" charset="0"/>
              </a:rPr>
              <a:t>…</a:t>
            </a:r>
            <a:endParaRPr lang="en-US" altLang="zh-CN" dirty="0">
              <a:solidFill>
                <a:srgbClr val="FF0000"/>
              </a:solidFill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dirty="0">
                <a:solidFill>
                  <a:srgbClr val="FF0000"/>
                </a:solidFill>
                <a:cs typeface="Times New Roman" panose="02020603050405020304" pitchFamily="18" charset="0"/>
              </a:rPr>
              <a:t>Finally, …</a:t>
            </a:r>
            <a:endParaRPr lang="en-US" altLang="zh-CN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7768" y="408218"/>
            <a:ext cx="3743268" cy="859611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3746" name="Group 18"/>
          <p:cNvGraphicFramePr>
            <a:graphicFrameLocks noGrp="1"/>
          </p:cNvGraphicFramePr>
          <p:nvPr/>
        </p:nvGraphicFramePr>
        <p:xfrm>
          <a:off x="942728" y="1844824"/>
          <a:ext cx="10144744" cy="2819400"/>
        </p:xfrm>
        <a:graphic>
          <a:graphicData uri="http://schemas.openxmlformats.org/drawingml/2006/table">
            <a:tbl>
              <a:tblPr/>
              <a:tblGrid>
                <a:gridCol w="3528607"/>
                <a:gridCol w="6616137"/>
              </a:tblGrid>
              <a:tr h="281940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indent="-45593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indent="-68453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indent="-92075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indent="-1144905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indent="-114490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indent="-114490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indent="-114490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indent="-114490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3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How do you make a banana milk shake?</a:t>
                      </a:r>
                      <a:endParaRPr kumimoji="0" lang="en-US" altLang="zh-CN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indent="-45593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indent="-68453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indent="-92075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indent="-1144905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indent="-114490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indent="-114490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indent="-114490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indent="-114490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3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First</a:t>
                      </a:r>
                      <a:r>
                        <a:rPr kumimoji="0" lang="en-US" altLang="zh-CN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kumimoji="0" lang="en-US" altLang="zh-CN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C00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peel</a:t>
                      </a:r>
                      <a:r>
                        <a:rPr kumimoji="0" lang="en-US" altLang="zh-CN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the bananas.</a:t>
                      </a:r>
                      <a:endParaRPr kumimoji="0" lang="en-US" altLang="zh-CN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3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Next</a:t>
                      </a:r>
                      <a:r>
                        <a:rPr kumimoji="0" lang="en-US" altLang="zh-CN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kumimoji="0" lang="en-US" altLang="zh-CN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C00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put</a:t>
                      </a:r>
                      <a:r>
                        <a:rPr kumimoji="0" lang="en-US" altLang="zh-CN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the bananas in the blender.</a:t>
                      </a:r>
                      <a:endParaRPr kumimoji="0" lang="en-US" altLang="zh-CN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3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Then</a:t>
                      </a:r>
                      <a:r>
                        <a:rPr kumimoji="0" lang="en-US" altLang="zh-CN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kumimoji="0" lang="en-US" altLang="zh-CN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C00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pour </a:t>
                      </a:r>
                      <a:r>
                        <a:rPr kumimoji="0" lang="en-US" altLang="zh-CN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the milk into the blender.</a:t>
                      </a:r>
                      <a:endParaRPr kumimoji="0" lang="en-US" altLang="zh-CN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3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Finally</a:t>
                      </a:r>
                      <a:r>
                        <a:rPr kumimoji="0" lang="en-US" altLang="zh-CN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kumimoji="0" lang="en-US" altLang="zh-CN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C00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turn on </a:t>
                      </a:r>
                      <a:r>
                        <a:rPr kumimoji="0" lang="en-US" altLang="zh-CN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the blender.</a:t>
                      </a:r>
                      <a:endParaRPr kumimoji="0" lang="en-US" altLang="zh-CN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00"/>
                    </a:solidFill>
                  </a:tcPr>
                </a:tc>
              </a:tr>
            </a:tbl>
          </a:graphicData>
        </a:graphic>
      </p:graphicFrame>
      <p:sp>
        <p:nvSpPr>
          <p:cNvPr id="73740" name="Text Box 12"/>
          <p:cNvSpPr txBox="1">
            <a:spLocks noChangeArrowheads="1"/>
          </p:cNvSpPr>
          <p:nvPr/>
        </p:nvSpPr>
        <p:spPr bwMode="auto">
          <a:xfrm>
            <a:off x="942728" y="996452"/>
            <a:ext cx="7776864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70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32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Pay attention to the words </a:t>
            </a:r>
            <a:r>
              <a:rPr lang="en-US" altLang="zh-CN" sz="3200" dirty="0" smtClean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black.</a:t>
            </a:r>
            <a:endParaRPr lang="en-US" altLang="zh-CN" sz="3200" dirty="0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3745" name="Text Box 17"/>
          <p:cNvSpPr txBox="1">
            <a:spLocks noChangeArrowheads="1"/>
          </p:cNvSpPr>
          <p:nvPr/>
        </p:nvSpPr>
        <p:spPr bwMode="auto">
          <a:xfrm>
            <a:off x="1271464" y="5229200"/>
            <a:ext cx="9320336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70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200" dirty="0">
                <a:solidFill>
                  <a:srgbClr val="FF0000"/>
                </a:solidFill>
                <a:cs typeface="Times New Roman" panose="02020603050405020304" pitchFamily="18" charset="0"/>
              </a:rPr>
              <a:t>表示顺序的副词，可用来表达制作步骤的先后顺序。</a:t>
            </a:r>
            <a:endParaRPr lang="zh-CN" altLang="en-US" sz="3200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37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74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74" y="764704"/>
            <a:ext cx="6203149" cy="6093296"/>
          </a:xfrm>
          <a:prstGeom prst="rect">
            <a:avLst/>
          </a:prstGeom>
        </p:spPr>
      </p:pic>
      <p:sp>
        <p:nvSpPr>
          <p:cNvPr id="69634" name="Text Box 2"/>
          <p:cNvSpPr txBox="1">
            <a:spLocks noChangeArrowheads="1"/>
          </p:cNvSpPr>
          <p:nvPr/>
        </p:nvSpPr>
        <p:spPr bwMode="auto">
          <a:xfrm>
            <a:off x="551384" y="1484784"/>
            <a:ext cx="5081796" cy="506908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zh-CN" sz="3200" dirty="0" smtClean="0"/>
              <a:t>1</a:t>
            </a:r>
            <a:r>
              <a:rPr lang="en-US" altLang="zh-CN" sz="3200" dirty="0"/>
              <a:t>. </a:t>
            </a:r>
            <a:r>
              <a:rPr lang="zh-CN" altLang="en-US" sz="3200" dirty="0">
                <a:solidFill>
                  <a:srgbClr val="FF0000"/>
                </a:solidFill>
              </a:rPr>
              <a:t>以实义动词原形开头</a:t>
            </a:r>
            <a:r>
              <a:rPr lang="zh-CN" altLang="en-US" sz="3200" dirty="0" smtClean="0">
                <a:solidFill>
                  <a:srgbClr val="FF0000"/>
                </a:solidFill>
              </a:rPr>
              <a:t>。</a:t>
            </a:r>
            <a:endParaRPr lang="zh-CN" altLang="en-US" sz="3200" dirty="0">
              <a:solidFill>
                <a:srgbClr val="FF0000"/>
              </a:solidFill>
            </a:endParaRPr>
          </a:p>
          <a:p>
            <a:pPr>
              <a:lnSpc>
                <a:spcPct val="110000"/>
              </a:lnSpc>
            </a:pPr>
            <a:r>
              <a:rPr lang="en-US" altLang="zh-CN" sz="3200" dirty="0" smtClean="0"/>
              <a:t>    e.g. </a:t>
            </a:r>
            <a:r>
              <a:rPr lang="en-US" altLang="zh-CN" sz="3200" dirty="0" smtClean="0">
                <a:solidFill>
                  <a:srgbClr val="FF0000"/>
                </a:solidFill>
              </a:rPr>
              <a:t>Come</a:t>
            </a:r>
            <a:r>
              <a:rPr lang="en-US" altLang="zh-CN" sz="3200" dirty="0" smtClean="0"/>
              <a:t> </a:t>
            </a:r>
            <a:r>
              <a:rPr lang="en-US" altLang="zh-CN" sz="3200" dirty="0"/>
              <a:t>here.</a:t>
            </a:r>
            <a:endParaRPr lang="en-US" altLang="zh-CN" sz="3200" dirty="0"/>
          </a:p>
          <a:p>
            <a:pPr>
              <a:lnSpc>
                <a:spcPct val="110000"/>
              </a:lnSpc>
            </a:pPr>
            <a:r>
              <a:rPr lang="en-US" altLang="zh-CN" sz="3200" dirty="0" smtClean="0"/>
              <a:t>           </a:t>
            </a:r>
            <a:r>
              <a:rPr lang="en-US" altLang="zh-CN" sz="3200" dirty="0" smtClean="0">
                <a:solidFill>
                  <a:srgbClr val="FF0000"/>
                </a:solidFill>
              </a:rPr>
              <a:t>Look </a:t>
            </a:r>
            <a:r>
              <a:rPr lang="en-US" altLang="zh-CN" sz="3200" dirty="0">
                <a:solidFill>
                  <a:srgbClr val="FF0000"/>
                </a:solidFill>
              </a:rPr>
              <a:t>at </a:t>
            </a:r>
            <a:r>
              <a:rPr lang="en-US" altLang="zh-CN" sz="3200" dirty="0"/>
              <a:t>the map.</a:t>
            </a:r>
            <a:endParaRPr lang="en-US" altLang="zh-CN" sz="3200" dirty="0"/>
          </a:p>
          <a:p>
            <a:pPr>
              <a:lnSpc>
                <a:spcPct val="110000"/>
              </a:lnSpc>
            </a:pPr>
            <a:r>
              <a:rPr lang="en-US" altLang="zh-CN" sz="3200" dirty="0" smtClean="0"/>
              <a:t>2</a:t>
            </a:r>
            <a:r>
              <a:rPr lang="en-US" altLang="zh-CN" sz="3200" dirty="0"/>
              <a:t>. </a:t>
            </a:r>
            <a:r>
              <a:rPr lang="zh-CN" altLang="en-US" sz="3200" dirty="0">
                <a:solidFill>
                  <a:srgbClr val="FF0000"/>
                </a:solidFill>
              </a:rPr>
              <a:t>以动词</a:t>
            </a:r>
            <a:r>
              <a:rPr lang="en-US" altLang="zh-CN" sz="3200" dirty="0">
                <a:solidFill>
                  <a:srgbClr val="FF0000"/>
                </a:solidFill>
              </a:rPr>
              <a:t>be</a:t>
            </a:r>
            <a:r>
              <a:rPr lang="zh-CN" altLang="en-US" sz="3200" dirty="0">
                <a:solidFill>
                  <a:srgbClr val="FF0000"/>
                </a:solidFill>
              </a:rPr>
              <a:t>开头</a:t>
            </a:r>
            <a:r>
              <a:rPr lang="zh-CN" altLang="en-US" sz="3200" dirty="0" smtClean="0">
                <a:solidFill>
                  <a:srgbClr val="FF0000"/>
                </a:solidFill>
              </a:rPr>
              <a:t>。</a:t>
            </a:r>
            <a:endParaRPr lang="zh-CN" altLang="en-US" sz="3200" dirty="0">
              <a:solidFill>
                <a:srgbClr val="3333FF"/>
              </a:solidFill>
            </a:endParaRPr>
          </a:p>
          <a:p>
            <a:pPr>
              <a:lnSpc>
                <a:spcPct val="110000"/>
              </a:lnSpc>
            </a:pPr>
            <a:r>
              <a:rPr lang="en-US" altLang="zh-CN" sz="3200" dirty="0" smtClean="0"/>
              <a:t>    e.g. </a:t>
            </a:r>
            <a:r>
              <a:rPr lang="en-US" altLang="zh-CN" sz="3200" dirty="0" smtClean="0">
                <a:solidFill>
                  <a:srgbClr val="FF0000"/>
                </a:solidFill>
              </a:rPr>
              <a:t>Be</a:t>
            </a:r>
            <a:r>
              <a:rPr lang="en-US" altLang="zh-CN" sz="3200" dirty="0" smtClean="0"/>
              <a:t> </a:t>
            </a:r>
            <a:r>
              <a:rPr lang="en-US" altLang="zh-CN" sz="3200" dirty="0"/>
              <a:t>a good boy.</a:t>
            </a:r>
            <a:endParaRPr lang="en-US" altLang="zh-CN" sz="3200" dirty="0"/>
          </a:p>
          <a:p>
            <a:pPr>
              <a:lnSpc>
                <a:spcPct val="110000"/>
              </a:lnSpc>
            </a:pPr>
            <a:r>
              <a:rPr lang="en-US" altLang="zh-CN" sz="3200" dirty="0" smtClean="0"/>
              <a:t>           </a:t>
            </a:r>
            <a:r>
              <a:rPr lang="en-US" altLang="zh-CN" sz="3200" dirty="0" smtClean="0">
                <a:solidFill>
                  <a:srgbClr val="FF0000"/>
                </a:solidFill>
              </a:rPr>
              <a:t>Be</a:t>
            </a:r>
            <a:r>
              <a:rPr lang="en-US" altLang="zh-CN" sz="3200" dirty="0" smtClean="0"/>
              <a:t> </a:t>
            </a:r>
            <a:r>
              <a:rPr lang="en-US" altLang="zh-CN" sz="3200" dirty="0"/>
              <a:t>quiet, please</a:t>
            </a:r>
            <a:r>
              <a:rPr lang="en-US" altLang="zh-CN" sz="3200" dirty="0" smtClean="0"/>
              <a:t>.</a:t>
            </a:r>
            <a:endParaRPr lang="en-US" altLang="zh-CN" sz="3200" dirty="0" smtClean="0"/>
          </a:p>
          <a:p>
            <a:pPr>
              <a:lnSpc>
                <a:spcPct val="110000"/>
              </a:lnSpc>
            </a:pPr>
            <a:r>
              <a:rPr lang="en-US" altLang="zh-CN" sz="3200" dirty="0" smtClean="0"/>
              <a:t>3. </a:t>
            </a:r>
            <a:r>
              <a:rPr lang="zh-CN" altLang="en-US" sz="3200" dirty="0" smtClean="0">
                <a:solidFill>
                  <a:srgbClr val="FF0000"/>
                </a:solidFill>
              </a:rPr>
              <a:t>以</a:t>
            </a:r>
            <a:r>
              <a:rPr lang="en-US" altLang="zh-CN" sz="3200" dirty="0" smtClean="0">
                <a:solidFill>
                  <a:srgbClr val="FF0000"/>
                </a:solidFill>
              </a:rPr>
              <a:t>Let</a:t>
            </a:r>
            <a:r>
              <a:rPr lang="zh-CN" altLang="en-US" sz="3200" dirty="0" smtClean="0">
                <a:solidFill>
                  <a:srgbClr val="FF0000"/>
                </a:solidFill>
              </a:rPr>
              <a:t>开头。</a:t>
            </a:r>
            <a:endParaRPr lang="zh-CN" altLang="en-US" sz="3200" dirty="0" smtClean="0">
              <a:solidFill>
                <a:srgbClr val="FF0000"/>
              </a:solidFill>
            </a:endParaRPr>
          </a:p>
          <a:p>
            <a:pPr>
              <a:lnSpc>
                <a:spcPct val="110000"/>
              </a:lnSpc>
            </a:pPr>
            <a:r>
              <a:rPr lang="en-US" altLang="zh-CN" sz="3200" dirty="0" smtClean="0"/>
              <a:t>    e.g. </a:t>
            </a:r>
            <a:r>
              <a:rPr lang="en-US" altLang="zh-CN" sz="3200" dirty="0" smtClean="0">
                <a:solidFill>
                  <a:srgbClr val="FF0000"/>
                </a:solidFill>
              </a:rPr>
              <a:t>Let</a:t>
            </a:r>
            <a:r>
              <a:rPr lang="en-US" altLang="zh-CN" sz="3200" dirty="0" smtClean="0"/>
              <a:t> me have a look.</a:t>
            </a:r>
            <a:endParaRPr lang="en-US" altLang="zh-CN" sz="3200" dirty="0" smtClean="0"/>
          </a:p>
          <a:p>
            <a:pPr>
              <a:lnSpc>
                <a:spcPct val="110000"/>
              </a:lnSpc>
            </a:pPr>
            <a:r>
              <a:rPr lang="en-US" altLang="zh-CN" sz="3200" dirty="0" smtClean="0"/>
              <a:t>           </a:t>
            </a:r>
            <a:r>
              <a:rPr lang="en-US" altLang="zh-CN" sz="3200" dirty="0" smtClean="0">
                <a:solidFill>
                  <a:srgbClr val="FF0000"/>
                </a:solidFill>
              </a:rPr>
              <a:t>Let</a:t>
            </a:r>
            <a:r>
              <a:rPr lang="en-US" altLang="zh-CN" sz="3200" dirty="0" smtClean="0"/>
              <a:t>’s go! </a:t>
            </a:r>
            <a:endParaRPr lang="zh-CN" altLang="en-US" sz="3200" dirty="0"/>
          </a:p>
        </p:txBody>
      </p:sp>
      <p:sp>
        <p:nvSpPr>
          <p:cNvPr id="2" name="矩形 1"/>
          <p:cNvSpPr/>
          <p:nvPr/>
        </p:nvSpPr>
        <p:spPr>
          <a:xfrm>
            <a:off x="4439816" y="332656"/>
            <a:ext cx="3248005" cy="62087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none">
            <a:spAutoFit/>
          </a:bodyPr>
          <a:lstStyle/>
          <a:p>
            <a:pPr lvl="0">
              <a:lnSpc>
                <a:spcPct val="110000"/>
              </a:lnSpc>
            </a:pPr>
            <a:r>
              <a:rPr lang="zh-CN" altLang="en-US" dirty="0" smtClean="0">
                <a:solidFill>
                  <a:schemeClr val="bg1"/>
                </a:solidFill>
              </a:rPr>
              <a:t>祈使句的肯定式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6600056" y="2204864"/>
            <a:ext cx="5040560" cy="4136517"/>
          </a:xfrm>
          <a:prstGeom prst="rect">
            <a:avLst/>
          </a:prstGeom>
          <a:solidFill>
            <a:srgbClr val="ECFDE7"/>
          </a:solidFill>
          <a:ln>
            <a:solidFill>
              <a:srgbClr val="CC66FF"/>
            </a:solidFill>
          </a:ln>
          <a:effectLst/>
        </p:spPr>
        <p:txBody>
          <a:bodyPr vert="horz" wrap="square" lIns="0" tIns="0" rIns="0" bIns="0" numCol="1" anchor="ctr" anchorCtr="0" compatLnSpc="1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320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【</a:t>
            </a:r>
            <a:r>
              <a:rPr kumimoji="0" lang="zh-CN" sz="320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注意</a:t>
            </a:r>
            <a:r>
              <a:rPr kumimoji="0" lang="zh-CN" altLang="zh-CN" sz="320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】</a:t>
            </a:r>
            <a:endParaRPr kumimoji="0" lang="zh-CN" altLang="zh-CN" sz="3200" i="0" u="none" strike="noStrike" cap="none" normalizeH="0" baseline="0" dirty="0" smtClean="0">
              <a:ln>
                <a:noFill/>
              </a:ln>
              <a:solidFill>
                <a:srgbClr val="0000FF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320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kumimoji="0" lang="zh-CN" sz="320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有时可在祈使句的句首或句尾加上</a:t>
            </a:r>
            <a:r>
              <a:rPr kumimoji="0" lang="en-US" altLang="zh-CN" sz="320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please</a:t>
            </a:r>
            <a:r>
              <a:rPr kumimoji="0" lang="zh-CN" altLang="en-US" sz="320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，使语气显得客气、有礼貌。如果在</a:t>
            </a:r>
            <a:r>
              <a:rPr kumimoji="0" lang="zh-CN" altLang="en-US" sz="320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句尾加</a:t>
            </a:r>
            <a:r>
              <a:rPr kumimoji="0" lang="en-US" altLang="zh-CN" sz="320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please</a:t>
            </a:r>
            <a:r>
              <a:rPr kumimoji="0" lang="zh-CN" altLang="en-US" sz="320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，应该</a:t>
            </a:r>
            <a:r>
              <a:rPr kumimoji="0" lang="zh-CN" altLang="en-US" sz="320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用逗号与前句隔开</a:t>
            </a:r>
            <a:r>
              <a:rPr kumimoji="0" lang="zh-CN" altLang="en-US" sz="320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kumimoji="0" lang="zh-CN" altLang="en-US" sz="32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320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e.g. Come in, </a:t>
            </a:r>
            <a:r>
              <a:rPr kumimoji="0" lang="en-US" altLang="zh-CN" sz="320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please</a:t>
            </a:r>
            <a:r>
              <a:rPr kumimoji="0" lang="en-US" altLang="zh-CN" sz="320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kumimoji="0" lang="en-US" altLang="zh-CN" sz="32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/>
          <a:srcRect l="4027"/>
          <a:stretch>
            <a:fillRect/>
          </a:stretch>
        </p:blipFill>
        <p:spPr>
          <a:xfrm>
            <a:off x="191344" y="711948"/>
            <a:ext cx="8136904" cy="5885404"/>
          </a:xfrm>
          <a:prstGeom prst="rect">
            <a:avLst/>
          </a:prstGeom>
        </p:spPr>
      </p:pic>
      <p:sp>
        <p:nvSpPr>
          <p:cNvPr id="70658" name="Text Box 2"/>
          <p:cNvSpPr txBox="1">
            <a:spLocks noChangeArrowheads="1"/>
          </p:cNvSpPr>
          <p:nvPr/>
        </p:nvSpPr>
        <p:spPr bwMode="auto">
          <a:xfrm>
            <a:off x="407368" y="1340768"/>
            <a:ext cx="7416824" cy="4838889"/>
          </a:xfrm>
          <a:prstGeom prst="rect">
            <a:avLst/>
          </a:prstGeom>
          <a:solidFill>
            <a:schemeClr val="bg1">
              <a:alpha val="57001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FFFF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3200" dirty="0"/>
              <a:t>1. </a:t>
            </a:r>
            <a:r>
              <a:rPr lang="zh-CN" altLang="en-US" sz="3200" dirty="0">
                <a:solidFill>
                  <a:srgbClr val="FF0000"/>
                </a:solidFill>
              </a:rPr>
              <a:t>在动词原形前加</a:t>
            </a:r>
            <a:r>
              <a:rPr lang="en-US" altLang="zh-CN" sz="3200" dirty="0">
                <a:solidFill>
                  <a:srgbClr val="FF0000"/>
                </a:solidFill>
              </a:rPr>
              <a:t>don’t</a:t>
            </a:r>
            <a:r>
              <a:rPr lang="zh-CN" altLang="en-US" sz="3200" dirty="0" smtClean="0">
                <a:solidFill>
                  <a:srgbClr val="FF0000"/>
                </a:solidFill>
              </a:rPr>
              <a:t>。</a:t>
            </a:r>
            <a:endParaRPr lang="zh-CN" altLang="en-US" sz="3200" dirty="0">
              <a:solidFill>
                <a:srgbClr val="FF0000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zh-CN" sz="3200" dirty="0" smtClean="0"/>
              <a:t>    e.g. </a:t>
            </a:r>
            <a:r>
              <a:rPr lang="en-US" altLang="zh-CN" sz="3200" dirty="0" smtClean="0">
                <a:solidFill>
                  <a:srgbClr val="FF0000"/>
                </a:solidFill>
              </a:rPr>
              <a:t>Don’t </a:t>
            </a:r>
            <a:r>
              <a:rPr lang="en-US" altLang="zh-CN" sz="3200" dirty="0">
                <a:solidFill>
                  <a:srgbClr val="FF0000"/>
                </a:solidFill>
              </a:rPr>
              <a:t>sit </a:t>
            </a:r>
            <a:r>
              <a:rPr lang="en-US" altLang="zh-CN" sz="3200" dirty="0"/>
              <a:t>here.</a:t>
            </a:r>
            <a:endParaRPr lang="en-US" altLang="zh-CN" sz="3200" dirty="0"/>
          </a:p>
          <a:p>
            <a:pPr>
              <a:lnSpc>
                <a:spcPct val="120000"/>
              </a:lnSpc>
            </a:pPr>
            <a:r>
              <a:rPr lang="en-US" altLang="zh-CN" sz="3200" dirty="0" smtClean="0">
                <a:solidFill>
                  <a:srgbClr val="FF0000"/>
                </a:solidFill>
              </a:rPr>
              <a:t>           Don’t </a:t>
            </a:r>
            <a:r>
              <a:rPr lang="en-US" altLang="zh-CN" sz="3200" dirty="0">
                <a:solidFill>
                  <a:srgbClr val="FF0000"/>
                </a:solidFill>
              </a:rPr>
              <a:t>be </a:t>
            </a:r>
            <a:r>
              <a:rPr lang="en-US" altLang="zh-CN" sz="3200" dirty="0"/>
              <a:t>late.</a:t>
            </a:r>
            <a:endParaRPr lang="en-US" altLang="zh-CN" sz="3200" dirty="0"/>
          </a:p>
          <a:p>
            <a:pPr marL="446405" indent="-446405">
              <a:lnSpc>
                <a:spcPct val="120000"/>
              </a:lnSpc>
            </a:pPr>
            <a:r>
              <a:rPr lang="en-US" altLang="zh-CN" sz="3200" dirty="0" smtClean="0"/>
              <a:t>2</a:t>
            </a:r>
            <a:r>
              <a:rPr lang="en-US" altLang="zh-CN" sz="3200" dirty="0"/>
              <a:t>. </a:t>
            </a:r>
            <a:r>
              <a:rPr lang="zh-CN" altLang="en-US" sz="3200" dirty="0"/>
              <a:t>以</a:t>
            </a:r>
            <a:r>
              <a:rPr lang="en-US" altLang="zh-CN" sz="3200" dirty="0"/>
              <a:t>let</a:t>
            </a:r>
            <a:r>
              <a:rPr lang="zh-CN" altLang="en-US" sz="3200" dirty="0"/>
              <a:t>开头的</a:t>
            </a:r>
            <a:r>
              <a:rPr lang="zh-CN" altLang="en-US" sz="3200" dirty="0" smtClean="0"/>
              <a:t>祈使句</a:t>
            </a:r>
            <a:r>
              <a:rPr lang="en-US" altLang="zh-CN" sz="3200" dirty="0" smtClean="0"/>
              <a:t>, </a:t>
            </a:r>
            <a:r>
              <a:rPr lang="zh-CN" altLang="en-US" sz="3200" dirty="0" smtClean="0"/>
              <a:t>其</a:t>
            </a:r>
            <a:r>
              <a:rPr lang="zh-CN" altLang="en-US" sz="3200" dirty="0"/>
              <a:t>否定式有两种：一种是</a:t>
            </a:r>
            <a:r>
              <a:rPr lang="zh-CN" altLang="en-US" sz="3200" dirty="0">
                <a:solidFill>
                  <a:srgbClr val="FF0000"/>
                </a:solidFill>
              </a:rPr>
              <a:t>直接在句首加</a:t>
            </a:r>
            <a:r>
              <a:rPr lang="en-US" altLang="zh-CN" sz="3200" dirty="0" smtClean="0">
                <a:solidFill>
                  <a:srgbClr val="FF0000"/>
                </a:solidFill>
              </a:rPr>
              <a:t>don’t; </a:t>
            </a:r>
            <a:r>
              <a:rPr lang="zh-CN" altLang="en-US" sz="3200" dirty="0" smtClean="0"/>
              <a:t>另</a:t>
            </a:r>
            <a:r>
              <a:rPr lang="zh-CN" altLang="en-US" sz="3200" dirty="0"/>
              <a:t>一种是</a:t>
            </a:r>
            <a:r>
              <a:rPr lang="zh-CN" altLang="en-US" sz="3200" dirty="0">
                <a:solidFill>
                  <a:srgbClr val="FF0000"/>
                </a:solidFill>
              </a:rPr>
              <a:t>“</a:t>
            </a:r>
            <a:r>
              <a:rPr lang="en-US" altLang="zh-CN" sz="3200" dirty="0">
                <a:solidFill>
                  <a:srgbClr val="FF0000"/>
                </a:solidFill>
              </a:rPr>
              <a:t>let +</a:t>
            </a:r>
            <a:r>
              <a:rPr lang="zh-CN" altLang="en-US" sz="3200" dirty="0">
                <a:solidFill>
                  <a:srgbClr val="FF0000"/>
                </a:solidFill>
              </a:rPr>
              <a:t>宾语</a:t>
            </a:r>
            <a:r>
              <a:rPr lang="en-US" altLang="zh-CN" sz="3200" dirty="0">
                <a:solidFill>
                  <a:srgbClr val="FF0000"/>
                </a:solidFill>
              </a:rPr>
              <a:t>+ not +</a:t>
            </a:r>
            <a:r>
              <a:rPr lang="zh-CN" altLang="en-US" sz="3200" dirty="0">
                <a:solidFill>
                  <a:srgbClr val="FF0000"/>
                </a:solidFill>
              </a:rPr>
              <a:t>动词原形</a:t>
            </a:r>
            <a:r>
              <a:rPr lang="en-US" altLang="zh-CN" sz="3200" dirty="0">
                <a:solidFill>
                  <a:srgbClr val="FF0000"/>
                </a:solidFill>
              </a:rPr>
              <a:t>+ (</a:t>
            </a:r>
            <a:r>
              <a:rPr lang="zh-CN" altLang="en-US" sz="3200" dirty="0">
                <a:solidFill>
                  <a:srgbClr val="FF0000"/>
                </a:solidFill>
              </a:rPr>
              <a:t>其他</a:t>
            </a:r>
            <a:r>
              <a:rPr lang="en-US" altLang="zh-CN" sz="3200" dirty="0">
                <a:solidFill>
                  <a:srgbClr val="FF0000"/>
                </a:solidFill>
              </a:rPr>
              <a:t>)”</a:t>
            </a:r>
            <a:r>
              <a:rPr lang="zh-CN" altLang="en-US" sz="3200" dirty="0" smtClean="0">
                <a:solidFill>
                  <a:srgbClr val="FF0000"/>
                </a:solidFill>
              </a:rPr>
              <a:t>。</a:t>
            </a:r>
            <a:endParaRPr lang="zh-CN" altLang="en-US" sz="3200" dirty="0">
              <a:solidFill>
                <a:srgbClr val="3333FF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zh-CN" sz="3200" dirty="0" smtClean="0"/>
              <a:t>     e.g. </a:t>
            </a:r>
            <a:r>
              <a:rPr lang="en-US" altLang="zh-CN" sz="3200" dirty="0" smtClean="0">
                <a:solidFill>
                  <a:srgbClr val="FF0000"/>
                </a:solidFill>
              </a:rPr>
              <a:t>Don’t </a:t>
            </a:r>
            <a:r>
              <a:rPr lang="en-US" altLang="zh-CN" sz="3200" dirty="0">
                <a:solidFill>
                  <a:srgbClr val="FF0000"/>
                </a:solidFill>
              </a:rPr>
              <a:t>let </a:t>
            </a:r>
            <a:r>
              <a:rPr lang="en-US" altLang="zh-CN" sz="3200" dirty="0"/>
              <a:t>him go.</a:t>
            </a:r>
            <a:endParaRPr lang="en-US" altLang="zh-CN" sz="3200" dirty="0"/>
          </a:p>
          <a:p>
            <a:pPr>
              <a:lnSpc>
                <a:spcPct val="120000"/>
              </a:lnSpc>
            </a:pPr>
            <a:r>
              <a:rPr lang="en-US" altLang="zh-CN" sz="3200" dirty="0" smtClean="0"/>
              <a:t>            </a:t>
            </a:r>
            <a:r>
              <a:rPr lang="en-US" altLang="zh-CN" sz="3200" dirty="0" smtClean="0">
                <a:solidFill>
                  <a:srgbClr val="FF0000"/>
                </a:solidFill>
              </a:rPr>
              <a:t>Let</a:t>
            </a:r>
            <a:r>
              <a:rPr lang="en-US" altLang="zh-CN" sz="3200" dirty="0" smtClean="0"/>
              <a:t> </a:t>
            </a:r>
            <a:r>
              <a:rPr lang="en-US" altLang="zh-CN" sz="3200" dirty="0"/>
              <a:t>Jim </a:t>
            </a:r>
            <a:r>
              <a:rPr lang="en-US" altLang="zh-CN" sz="3200" dirty="0">
                <a:solidFill>
                  <a:srgbClr val="FF0000"/>
                </a:solidFill>
              </a:rPr>
              <a:t>not </a:t>
            </a:r>
            <a:r>
              <a:rPr lang="en-US" altLang="zh-CN" sz="3200" dirty="0"/>
              <a:t>play there.</a:t>
            </a:r>
            <a:endParaRPr lang="zh-CN" altLang="en-US" sz="3200" dirty="0"/>
          </a:p>
        </p:txBody>
      </p:sp>
      <p:sp>
        <p:nvSpPr>
          <p:cNvPr id="4" name="矩形 3"/>
          <p:cNvSpPr/>
          <p:nvPr/>
        </p:nvSpPr>
        <p:spPr>
          <a:xfrm>
            <a:off x="4439816" y="252899"/>
            <a:ext cx="3248005" cy="667875"/>
          </a:xfrm>
          <a:prstGeom prst="rect">
            <a:avLst/>
          </a:prstGeom>
          <a:solidFill>
            <a:srgbClr val="7030A0"/>
          </a:solidFill>
        </p:spPr>
        <p:txBody>
          <a:bodyPr wrap="none">
            <a:spAutoFit/>
          </a:bodyPr>
          <a:lstStyle/>
          <a:p>
            <a:pPr lvl="0">
              <a:lnSpc>
                <a:spcPct val="110000"/>
              </a:lnSpc>
            </a:pPr>
            <a:r>
              <a:rPr lang="zh-CN" altLang="en-US" dirty="0" smtClean="0">
                <a:solidFill>
                  <a:schemeClr val="bg1"/>
                </a:solidFill>
              </a:rPr>
              <a:t>祈使句的否定式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8184232" y="1844824"/>
            <a:ext cx="3528392" cy="4136517"/>
          </a:xfrm>
          <a:prstGeom prst="rect">
            <a:avLst/>
          </a:prstGeom>
          <a:solidFill>
            <a:srgbClr val="ECFDE7"/>
          </a:solidFill>
          <a:ln>
            <a:solidFill>
              <a:srgbClr val="CC66FF"/>
            </a:solidFill>
          </a:ln>
          <a:effectLst/>
        </p:spPr>
        <p:txBody>
          <a:bodyPr vert="horz" wrap="square" lIns="0" tIns="0" rIns="0" bIns="0" numCol="1" anchor="ctr" anchorCtr="0" compatLnSpc="1">
            <a:spAutoFit/>
          </a:bodyPr>
          <a:lstStyle/>
          <a:p>
            <a:pPr eaLnBrk="0" hangingPunct="0">
              <a:lnSpc>
                <a:spcPct val="120000"/>
              </a:lnSpc>
            </a:pPr>
            <a:r>
              <a:rPr lang="zh-CN" altLang="zh-CN" sz="3200" dirty="0">
                <a:solidFill>
                  <a:srgbClr val="0000FF"/>
                </a:solidFill>
                <a:cs typeface="Times New Roman" panose="02020603050405020304" pitchFamily="18" charset="0"/>
              </a:rPr>
              <a:t>【</a:t>
            </a:r>
            <a:r>
              <a:rPr lang="zh-CN" sz="3200" dirty="0">
                <a:solidFill>
                  <a:srgbClr val="0000FF"/>
                </a:solidFill>
                <a:cs typeface="Times New Roman" panose="02020603050405020304" pitchFamily="18" charset="0"/>
              </a:rPr>
              <a:t>注意</a:t>
            </a:r>
            <a:r>
              <a:rPr lang="zh-CN" altLang="zh-CN" sz="3200" dirty="0">
                <a:solidFill>
                  <a:srgbClr val="0000FF"/>
                </a:solidFill>
                <a:cs typeface="Times New Roman" panose="02020603050405020304" pitchFamily="18" charset="0"/>
              </a:rPr>
              <a:t>】</a:t>
            </a:r>
            <a:endParaRPr lang="zh-CN" altLang="zh-CN" sz="3200" dirty="0">
              <a:solidFill>
                <a:srgbClr val="0000FF"/>
              </a:solidFill>
              <a:cs typeface="Times New Roman" panose="02020603050405020304" pitchFamily="18" charset="0"/>
            </a:endParaRPr>
          </a:p>
          <a:p>
            <a:pPr eaLnBrk="0" hangingPunct="0">
              <a:lnSpc>
                <a:spcPct val="120000"/>
              </a:lnSpc>
            </a:pPr>
            <a:r>
              <a:rPr lang="zh-CN" altLang="zh-CN" sz="3200" dirty="0">
                <a:solidFill>
                  <a:srgbClr val="FF0000"/>
                </a:solidFill>
                <a:cs typeface="Times New Roman" panose="02020603050405020304" pitchFamily="18" charset="0"/>
              </a:rPr>
              <a:t>“</a:t>
            </a:r>
            <a:r>
              <a:rPr lang="en-US" altLang="zh-CN" sz="32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No + </a:t>
            </a:r>
            <a:r>
              <a:rPr lang="zh-CN" altLang="en-US" sz="32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名词 </a:t>
            </a:r>
            <a:r>
              <a:rPr lang="en-US" altLang="zh-CN" sz="32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/ </a:t>
            </a:r>
            <a:endParaRPr lang="en-US" altLang="zh-CN" sz="3200" dirty="0" smtClean="0">
              <a:solidFill>
                <a:srgbClr val="FF0000"/>
              </a:solidFill>
              <a:cs typeface="Times New Roman" panose="02020603050405020304" pitchFamily="18" charset="0"/>
            </a:endParaRPr>
          </a:p>
          <a:p>
            <a:pPr eaLnBrk="0" hangingPunct="0">
              <a:lnSpc>
                <a:spcPct val="120000"/>
              </a:lnSpc>
            </a:pPr>
            <a:r>
              <a:rPr lang="zh-CN" altLang="en-US" sz="32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动词</a:t>
            </a:r>
            <a:r>
              <a:rPr lang="en-US" altLang="zh-CN" sz="3200" dirty="0">
                <a:solidFill>
                  <a:srgbClr val="FF0000"/>
                </a:solidFill>
                <a:cs typeface="Times New Roman" panose="02020603050405020304" pitchFamily="18" charset="0"/>
              </a:rPr>
              <a:t>-</a:t>
            </a:r>
            <a:r>
              <a:rPr lang="en-US" altLang="zh-CN" sz="3200" dirty="0" err="1">
                <a:solidFill>
                  <a:srgbClr val="FF0000"/>
                </a:solidFill>
                <a:cs typeface="Times New Roman" panose="02020603050405020304" pitchFamily="18" charset="0"/>
              </a:rPr>
              <a:t>ing</a:t>
            </a:r>
            <a:r>
              <a:rPr lang="zh-CN" altLang="en-US" sz="3200" dirty="0">
                <a:solidFill>
                  <a:srgbClr val="FF0000"/>
                </a:solidFill>
                <a:cs typeface="Times New Roman" panose="02020603050405020304" pitchFamily="18" charset="0"/>
              </a:rPr>
              <a:t>形式</a:t>
            </a:r>
            <a:r>
              <a:rPr lang="zh-CN" altLang="en-US" sz="3200" dirty="0">
                <a:cs typeface="Times New Roman" panose="02020603050405020304" pitchFamily="18" charset="0"/>
              </a:rPr>
              <a:t>”表示禁止或规劝，常用于公共场所</a:t>
            </a:r>
            <a:r>
              <a:rPr lang="zh-CN" altLang="en-US" sz="3200" dirty="0" smtClean="0">
                <a:cs typeface="Times New Roman" panose="02020603050405020304" pitchFamily="18" charset="0"/>
              </a:rPr>
              <a:t>。</a:t>
            </a:r>
            <a:endParaRPr lang="zh-CN" altLang="en-US" sz="3200" dirty="0">
              <a:solidFill>
                <a:srgbClr val="0000FF"/>
              </a:solidFill>
              <a:cs typeface="Times New Roman" panose="02020603050405020304" pitchFamily="18" charset="0"/>
            </a:endParaRPr>
          </a:p>
          <a:p>
            <a:pPr eaLnBrk="0" hangingPunct="0">
              <a:lnSpc>
                <a:spcPct val="120000"/>
              </a:lnSpc>
            </a:pPr>
            <a:r>
              <a:rPr lang="en-US" altLang="zh-CN" sz="3200" dirty="0" smtClean="0">
                <a:cs typeface="Times New Roman" panose="02020603050405020304" pitchFamily="18" charset="0"/>
              </a:rPr>
              <a:t>e.g. </a:t>
            </a:r>
            <a:r>
              <a:rPr lang="en-US" altLang="zh-CN" sz="32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No</a:t>
            </a:r>
            <a:r>
              <a:rPr lang="en-US" altLang="zh-CN" sz="3200" dirty="0" smtClean="0">
                <a:cs typeface="Times New Roman" panose="02020603050405020304" pitchFamily="18" charset="0"/>
              </a:rPr>
              <a:t> </a:t>
            </a:r>
            <a:r>
              <a:rPr lang="en-US" altLang="zh-CN" sz="3200" dirty="0">
                <a:cs typeface="Times New Roman" panose="02020603050405020304" pitchFamily="18" charset="0"/>
              </a:rPr>
              <a:t>photos!</a:t>
            </a:r>
            <a:endParaRPr lang="en-US" altLang="zh-CN" sz="3200" dirty="0">
              <a:cs typeface="Times New Roman" panose="02020603050405020304" pitchFamily="18" charset="0"/>
            </a:endParaRPr>
          </a:p>
          <a:p>
            <a:pPr eaLnBrk="0" hangingPunct="0">
              <a:lnSpc>
                <a:spcPct val="120000"/>
              </a:lnSpc>
            </a:pPr>
            <a:r>
              <a:rPr lang="en-US" altLang="zh-CN" sz="3200" dirty="0" smtClean="0">
                <a:cs typeface="Times New Roman" panose="02020603050405020304" pitchFamily="18" charset="0"/>
              </a:rPr>
              <a:t>       </a:t>
            </a:r>
            <a:r>
              <a:rPr lang="en-US" altLang="zh-CN" sz="32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No</a:t>
            </a:r>
            <a:r>
              <a:rPr lang="en-US" altLang="zh-CN" sz="3200" dirty="0" smtClean="0">
                <a:cs typeface="Times New Roman" panose="02020603050405020304" pitchFamily="18" charset="0"/>
              </a:rPr>
              <a:t> </a:t>
            </a:r>
            <a:r>
              <a:rPr lang="en-US" altLang="zh-CN" sz="3200" dirty="0">
                <a:cs typeface="Times New Roman" panose="02020603050405020304" pitchFamily="18" charset="0"/>
              </a:rPr>
              <a:t>smoking</a:t>
            </a:r>
            <a:r>
              <a:rPr lang="zh-CN" altLang="en-US" sz="3200" dirty="0">
                <a:cs typeface="Times New Roman" panose="02020603050405020304" pitchFamily="18" charset="0"/>
              </a:rPr>
              <a:t>！ </a:t>
            </a:r>
            <a:r>
              <a:rPr lang="zh-CN" altLang="en-US" sz="3200" dirty="0">
                <a:solidFill>
                  <a:srgbClr val="0000FF"/>
                </a:solidFill>
                <a:cs typeface="Times New Roman" panose="02020603050405020304" pitchFamily="18" charset="0"/>
              </a:rPr>
              <a:t> </a:t>
            </a:r>
            <a:endParaRPr lang="zh-CN" altLang="en-US" sz="3200" dirty="0">
              <a:solidFill>
                <a:srgbClr val="0000FF"/>
              </a:solidFill>
              <a:cs typeface="Times New Roman" panose="02020603050405020304" pitchFamily="18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10"/>
          <p:cNvSpPr>
            <a:spLocks noChangeArrowheads="1"/>
          </p:cNvSpPr>
          <p:nvPr/>
        </p:nvSpPr>
        <p:spPr bwMode="auto">
          <a:xfrm>
            <a:off x="1991544" y="1700808"/>
            <a:ext cx="8280920" cy="403244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>
            <a:lvl1pPr marL="742950" indent="-7429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35000"/>
              </a:lnSpc>
            </a:pPr>
            <a:r>
              <a:rPr lang="en-US" altLang="zh-CN" dirty="0">
                <a:solidFill>
                  <a:srgbClr val="CC00FF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Countable nouns</a:t>
            </a:r>
            <a:endParaRPr lang="en-US" altLang="zh-CN" dirty="0">
              <a:solidFill>
                <a:srgbClr val="CC00FF"/>
              </a:solidFill>
              <a:latin typeface="Arial" panose="020B0604020202020204" pitchFamily="34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135000"/>
              </a:lnSpc>
            </a:pPr>
            <a:r>
              <a:rPr lang="en-US" altLang="zh-CN" dirty="0">
                <a:cs typeface="Times New Roman" panose="02020603050405020304" pitchFamily="18" charset="0"/>
              </a:rPr>
              <a:t>______ </a:t>
            </a:r>
            <a:r>
              <a:rPr lang="en-US" altLang="zh-CN" dirty="0" smtClean="0">
                <a:cs typeface="Times New Roman" panose="02020603050405020304" pitchFamily="18" charset="0"/>
              </a:rPr>
              <a:t>_______(</a:t>
            </a:r>
            <a:r>
              <a:rPr lang="zh-CN" altLang="en-US" dirty="0">
                <a:cs typeface="Times New Roman" panose="02020603050405020304" pitchFamily="18" charset="0"/>
              </a:rPr>
              <a:t>多少</a:t>
            </a:r>
            <a:r>
              <a:rPr lang="en-US" altLang="zh-CN" dirty="0">
                <a:cs typeface="Times New Roman" panose="02020603050405020304" pitchFamily="18" charset="0"/>
              </a:rPr>
              <a:t>) </a:t>
            </a:r>
            <a:r>
              <a:rPr lang="en-US" altLang="zh-CN" i="1" dirty="0">
                <a:solidFill>
                  <a:srgbClr val="0000FF"/>
                </a:solidFill>
                <a:cs typeface="Times New Roman" panose="02020603050405020304" pitchFamily="18" charset="0"/>
              </a:rPr>
              <a:t>bananas</a:t>
            </a:r>
            <a:r>
              <a:rPr lang="en-US" altLang="zh-CN" dirty="0">
                <a:cs typeface="Times New Roman" panose="02020603050405020304" pitchFamily="18" charset="0"/>
              </a:rPr>
              <a:t> do we need? </a:t>
            </a:r>
            <a:endParaRPr lang="en-US" altLang="zh-CN" dirty="0">
              <a:cs typeface="Times New Roman" panose="02020603050405020304" pitchFamily="18" charset="0"/>
            </a:endParaRPr>
          </a:p>
          <a:p>
            <a:pPr eaLnBrk="1" hangingPunct="1">
              <a:lnSpc>
                <a:spcPct val="135000"/>
              </a:lnSpc>
            </a:pPr>
            <a:r>
              <a:rPr lang="en-US" altLang="zh-CN" dirty="0">
                <a:cs typeface="Times New Roman" panose="02020603050405020304" pitchFamily="18" charset="0"/>
              </a:rPr>
              <a:t>We need three bananas.  </a:t>
            </a:r>
            <a:endParaRPr lang="en-US" altLang="zh-CN" dirty="0">
              <a:cs typeface="Times New Roman" panose="02020603050405020304" pitchFamily="18" charset="0"/>
            </a:endParaRPr>
          </a:p>
          <a:p>
            <a:pPr algn="ctr" eaLnBrk="1" hangingPunct="1">
              <a:lnSpc>
                <a:spcPct val="135000"/>
              </a:lnSpc>
            </a:pPr>
            <a:r>
              <a:rPr lang="en-US" altLang="zh-CN" dirty="0">
                <a:solidFill>
                  <a:srgbClr val="CC00FF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Uncountable nouns</a:t>
            </a:r>
            <a:endParaRPr lang="en-US" altLang="zh-CN" dirty="0">
              <a:solidFill>
                <a:srgbClr val="CC00FF"/>
              </a:solidFill>
              <a:latin typeface="Arial" panose="020B0604020202020204" pitchFamily="34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135000"/>
              </a:lnSpc>
            </a:pPr>
            <a:r>
              <a:rPr lang="en-US" altLang="zh-CN" dirty="0">
                <a:cs typeface="Times New Roman" panose="02020603050405020304" pitchFamily="18" charset="0"/>
              </a:rPr>
              <a:t>______ </a:t>
            </a:r>
            <a:r>
              <a:rPr lang="en-US" altLang="zh-CN" dirty="0" smtClean="0">
                <a:cs typeface="Times New Roman" panose="02020603050405020304" pitchFamily="18" charset="0"/>
              </a:rPr>
              <a:t>_______(</a:t>
            </a:r>
            <a:r>
              <a:rPr lang="zh-CN" altLang="en-US" dirty="0">
                <a:cs typeface="Times New Roman" panose="02020603050405020304" pitchFamily="18" charset="0"/>
              </a:rPr>
              <a:t>多少</a:t>
            </a:r>
            <a:r>
              <a:rPr lang="en-US" altLang="zh-CN" dirty="0">
                <a:cs typeface="Times New Roman" panose="02020603050405020304" pitchFamily="18" charset="0"/>
              </a:rPr>
              <a:t>)</a:t>
            </a:r>
            <a:r>
              <a:rPr lang="en-US" altLang="zh-CN" dirty="0">
                <a:solidFill>
                  <a:srgbClr val="0000FF"/>
                </a:solidFill>
                <a:cs typeface="Times New Roman" panose="02020603050405020304" pitchFamily="18" charset="0"/>
              </a:rPr>
              <a:t> </a:t>
            </a:r>
            <a:r>
              <a:rPr lang="en-US" altLang="zh-CN" i="1" dirty="0">
                <a:solidFill>
                  <a:srgbClr val="0000FF"/>
                </a:solidFill>
                <a:cs typeface="Times New Roman" panose="02020603050405020304" pitchFamily="18" charset="0"/>
              </a:rPr>
              <a:t>yogurt</a:t>
            </a:r>
            <a:r>
              <a:rPr lang="en-US" altLang="zh-CN" dirty="0">
                <a:solidFill>
                  <a:srgbClr val="0000FF"/>
                </a:solidFill>
                <a:cs typeface="Times New Roman" panose="02020603050405020304" pitchFamily="18" charset="0"/>
              </a:rPr>
              <a:t> </a:t>
            </a:r>
            <a:r>
              <a:rPr lang="en-US" altLang="zh-CN" dirty="0">
                <a:cs typeface="Times New Roman" panose="02020603050405020304" pitchFamily="18" charset="0"/>
              </a:rPr>
              <a:t>do we need? </a:t>
            </a:r>
            <a:endParaRPr lang="en-US" altLang="zh-CN" dirty="0">
              <a:cs typeface="Times New Roman" panose="02020603050405020304" pitchFamily="18" charset="0"/>
            </a:endParaRPr>
          </a:p>
          <a:p>
            <a:pPr eaLnBrk="1" hangingPunct="1">
              <a:lnSpc>
                <a:spcPct val="135000"/>
              </a:lnSpc>
            </a:pPr>
            <a:r>
              <a:rPr lang="en-US" altLang="zh-CN" dirty="0">
                <a:cs typeface="Times New Roman" panose="02020603050405020304" pitchFamily="18" charset="0"/>
              </a:rPr>
              <a:t>We need one cup of yogurt. </a:t>
            </a:r>
            <a:endParaRPr lang="en-US" altLang="zh-CN" dirty="0">
              <a:cs typeface="Times New Roman" panose="02020603050405020304" pitchFamily="18" charset="0"/>
            </a:endParaRPr>
          </a:p>
        </p:txBody>
      </p:sp>
      <p:sp>
        <p:nvSpPr>
          <p:cNvPr id="6151" name="Text Box 7"/>
          <p:cNvSpPr txBox="1">
            <a:spLocks noChangeArrowheads="1"/>
          </p:cNvSpPr>
          <p:nvPr/>
        </p:nvSpPr>
        <p:spPr bwMode="auto">
          <a:xfrm>
            <a:off x="2278880" y="2420888"/>
            <a:ext cx="2952750" cy="6132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5000"/>
              </a:lnSpc>
              <a:spcBef>
                <a:spcPct val="50000"/>
              </a:spcBef>
            </a:pPr>
            <a:r>
              <a:rPr lang="en-US" altLang="zh-CN" dirty="0">
                <a:solidFill>
                  <a:srgbClr val="FF0000"/>
                </a:solidFill>
              </a:rPr>
              <a:t>How    many</a:t>
            </a:r>
            <a:endParaRPr lang="en-US" altLang="zh-CN" dirty="0">
              <a:solidFill>
                <a:srgbClr val="FF0000"/>
              </a:solidFill>
            </a:endParaRPr>
          </a:p>
        </p:txBody>
      </p:sp>
      <p:sp>
        <p:nvSpPr>
          <p:cNvPr id="6153" name="Text Box 9"/>
          <p:cNvSpPr txBox="1">
            <a:spLocks noChangeArrowheads="1"/>
          </p:cNvSpPr>
          <p:nvPr/>
        </p:nvSpPr>
        <p:spPr bwMode="auto">
          <a:xfrm>
            <a:off x="2247676" y="4400823"/>
            <a:ext cx="2808288" cy="6132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5000"/>
              </a:lnSpc>
              <a:spcBef>
                <a:spcPct val="50000"/>
              </a:spcBef>
            </a:pPr>
            <a:r>
              <a:rPr lang="en-US" altLang="zh-CN" dirty="0">
                <a:solidFill>
                  <a:srgbClr val="FF0000"/>
                </a:solidFill>
              </a:rPr>
              <a:t>How    much</a:t>
            </a:r>
            <a:endParaRPr lang="en-US" altLang="zh-CN" dirty="0">
              <a:solidFill>
                <a:srgbClr val="FF0000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1524" y="431956"/>
            <a:ext cx="6097564" cy="1153594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51" grpId="0"/>
      <p:bldP spid="6153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40" name="Rectangle 12"/>
          <p:cNvSpPr>
            <a:spLocks noChangeArrowheads="1"/>
          </p:cNvSpPr>
          <p:nvPr/>
        </p:nvSpPr>
        <p:spPr bwMode="auto">
          <a:xfrm>
            <a:off x="551384" y="1518293"/>
            <a:ext cx="11161240" cy="11326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ctr">
            <a:spAutoFit/>
          </a:bodyPr>
          <a:lstStyle/>
          <a:p>
            <a:pPr>
              <a:lnSpc>
                <a:spcPct val="115000"/>
              </a:lnSpc>
            </a:pPr>
            <a:r>
              <a:rPr lang="zh-CN" altLang="en-US" sz="3200" dirty="0">
                <a:solidFill>
                  <a:srgbClr val="FF0000"/>
                </a:solidFill>
              </a:rPr>
              <a:t>名词按其所表示的事物的性质分为可数名词和不可数名词。</a:t>
            </a:r>
            <a:r>
              <a:rPr lang="zh-CN" altLang="en-US" sz="3200" dirty="0"/>
              <a:t>请将下列单词归类。</a:t>
            </a:r>
            <a:endParaRPr lang="en-US" altLang="zh-CN" sz="3200" dirty="0"/>
          </a:p>
        </p:txBody>
      </p:sp>
      <p:sp>
        <p:nvSpPr>
          <p:cNvPr id="48143" name="Rectangle 15"/>
          <p:cNvSpPr>
            <a:spLocks noChangeArrowheads="1"/>
          </p:cNvSpPr>
          <p:nvPr/>
        </p:nvSpPr>
        <p:spPr bwMode="auto">
          <a:xfrm>
            <a:off x="988780" y="2796362"/>
            <a:ext cx="10286448" cy="1274195"/>
          </a:xfrm>
          <a:prstGeom prst="rect">
            <a:avLst/>
          </a:prstGeom>
          <a:solidFill>
            <a:srgbClr val="FF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3200" dirty="0"/>
              <a:t>banana, milk, salt, apple, salad, watermelon, yogurt, beef, honey, tomato, sandwich, chicken, ice-cream, fruit, juice</a:t>
            </a:r>
            <a:endParaRPr lang="zh-CN" altLang="en-US" sz="3200" dirty="0"/>
          </a:p>
        </p:txBody>
      </p:sp>
      <p:sp>
        <p:nvSpPr>
          <p:cNvPr id="48144" name="Rectangle 16"/>
          <p:cNvSpPr>
            <a:spLocks noChangeArrowheads="1"/>
          </p:cNvSpPr>
          <p:nvPr/>
        </p:nvSpPr>
        <p:spPr bwMode="auto">
          <a:xfrm>
            <a:off x="671721" y="4221936"/>
            <a:ext cx="7993062" cy="18651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3200" dirty="0"/>
              <a:t>可数名词：</a:t>
            </a:r>
            <a:endParaRPr lang="zh-CN" altLang="en-US" sz="3200" dirty="0"/>
          </a:p>
          <a:p>
            <a:pPr>
              <a:lnSpc>
                <a:spcPct val="120000"/>
              </a:lnSpc>
            </a:pPr>
            <a:r>
              <a:rPr lang="zh-CN" altLang="en-US" sz="3200" dirty="0"/>
              <a:t>不可数名词：</a:t>
            </a:r>
            <a:endParaRPr lang="zh-CN" altLang="en-US" sz="3200" dirty="0"/>
          </a:p>
          <a:p>
            <a:pPr>
              <a:lnSpc>
                <a:spcPct val="120000"/>
              </a:lnSpc>
            </a:pPr>
            <a:r>
              <a:rPr lang="zh-CN" altLang="en-US" sz="3200" dirty="0"/>
              <a:t>既可作可数名词也可作不可数名词：</a:t>
            </a:r>
            <a:endParaRPr lang="en-US" altLang="zh-CN" sz="3200" dirty="0"/>
          </a:p>
        </p:txBody>
      </p:sp>
      <p:sp>
        <p:nvSpPr>
          <p:cNvPr id="48145" name="Rectangle 17"/>
          <p:cNvSpPr>
            <a:spLocks noChangeArrowheads="1"/>
          </p:cNvSpPr>
          <p:nvPr/>
        </p:nvSpPr>
        <p:spPr bwMode="auto">
          <a:xfrm>
            <a:off x="2711624" y="4269693"/>
            <a:ext cx="8124019" cy="492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eaLnBrk="0" hangingPunct="0"/>
            <a:r>
              <a:rPr lang="zh-CN" altLang="en-US" sz="3200" dirty="0">
                <a:solidFill>
                  <a:srgbClr val="FF0000"/>
                </a:solidFill>
              </a:rPr>
              <a:t> </a:t>
            </a:r>
            <a:r>
              <a:rPr lang="en-US" altLang="zh-CN" sz="3200" dirty="0">
                <a:solidFill>
                  <a:srgbClr val="FF0000"/>
                </a:solidFill>
              </a:rPr>
              <a:t>banana, apple, watermelon, tomato, sandwich</a:t>
            </a:r>
            <a:endParaRPr lang="en-US" altLang="zh-CN" sz="3200" b="0" dirty="0">
              <a:solidFill>
                <a:srgbClr val="FF0000"/>
              </a:solidFill>
            </a:endParaRPr>
          </a:p>
        </p:txBody>
      </p:sp>
      <p:sp>
        <p:nvSpPr>
          <p:cNvPr id="48146" name="Rectangle 18"/>
          <p:cNvSpPr>
            <a:spLocks noChangeArrowheads="1"/>
          </p:cNvSpPr>
          <p:nvPr/>
        </p:nvSpPr>
        <p:spPr bwMode="auto">
          <a:xfrm>
            <a:off x="3142931" y="4901237"/>
            <a:ext cx="6198620" cy="492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eaLnBrk="0" hangingPunct="0"/>
            <a:r>
              <a:rPr lang="en-US" altLang="zh-CN" sz="3200" dirty="0">
                <a:solidFill>
                  <a:srgbClr val="FF0000"/>
                </a:solidFill>
              </a:rPr>
              <a:t>milk, salt, yogurt, beef, honey, juice</a:t>
            </a:r>
            <a:endParaRPr lang="en-US" altLang="zh-CN" sz="3200" b="0" dirty="0">
              <a:solidFill>
                <a:srgbClr val="FF0000"/>
              </a:solidFill>
            </a:endParaRPr>
          </a:p>
        </p:txBody>
      </p:sp>
      <p:sp>
        <p:nvSpPr>
          <p:cNvPr id="48147" name="Rectangle 19"/>
          <p:cNvSpPr>
            <a:spLocks noChangeArrowheads="1"/>
          </p:cNvSpPr>
          <p:nvPr/>
        </p:nvSpPr>
        <p:spPr bwMode="auto">
          <a:xfrm>
            <a:off x="827199" y="6011765"/>
            <a:ext cx="5474832" cy="492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eaLnBrk="0" hangingPunct="0"/>
            <a:r>
              <a:rPr lang="en-US" altLang="zh-CN" sz="3200" dirty="0">
                <a:solidFill>
                  <a:srgbClr val="FF0000"/>
                </a:solidFill>
              </a:rPr>
              <a:t>salad, chicken, ice-cream, fruit</a:t>
            </a:r>
            <a:endParaRPr lang="en-US" altLang="zh-CN" sz="3200" b="0" dirty="0">
              <a:solidFill>
                <a:srgbClr val="FF0000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2527" y="55380"/>
            <a:ext cx="5761219" cy="1621677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3772704" y="585713"/>
            <a:ext cx="4560864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可数名词和不可数名词</a:t>
            </a:r>
            <a:endParaRPr lang="zh-CN" altLang="en-US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48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48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7" dur="500"/>
                                        <p:tgtEl>
                                          <p:spTgt spid="48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145" grpId="0"/>
      <p:bldP spid="48146" grpId="0"/>
      <p:bldP spid="48147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7" name="Rectangle 5"/>
          <p:cNvSpPr>
            <a:spLocks noChangeArrowheads="1"/>
          </p:cNvSpPr>
          <p:nvPr/>
        </p:nvSpPr>
        <p:spPr bwMode="auto">
          <a:xfrm>
            <a:off x="335360" y="1623922"/>
            <a:ext cx="11593288" cy="12249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 marL="450850" indent="-4508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630555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15000"/>
              </a:lnSpc>
            </a:pPr>
            <a:r>
              <a:rPr lang="en-US" altLang="zh-CN" dirty="0"/>
              <a:t>1. </a:t>
            </a:r>
            <a:r>
              <a:rPr lang="zh-CN" altLang="en-US" dirty="0">
                <a:solidFill>
                  <a:srgbClr val="FF0000"/>
                </a:solidFill>
              </a:rPr>
              <a:t>可数名词</a:t>
            </a:r>
            <a:r>
              <a:rPr lang="zh-CN" altLang="en-US" dirty="0"/>
              <a:t>一般</a:t>
            </a:r>
            <a:r>
              <a:rPr lang="zh-CN" altLang="en-US" dirty="0">
                <a:solidFill>
                  <a:srgbClr val="FF0000"/>
                </a:solidFill>
              </a:rPr>
              <a:t>有单数形式和复数形式</a:t>
            </a:r>
            <a:r>
              <a:rPr lang="zh-CN" altLang="en-US" dirty="0"/>
              <a:t>两种 </a:t>
            </a:r>
            <a:r>
              <a:rPr lang="en-US" altLang="zh-CN" dirty="0"/>
              <a:t>(</a:t>
            </a:r>
            <a:r>
              <a:rPr lang="zh-CN" altLang="en-US" dirty="0"/>
              <a:t>少数可数名词单复数同形</a:t>
            </a:r>
            <a:r>
              <a:rPr lang="en-US" altLang="zh-CN" dirty="0"/>
              <a:t>, </a:t>
            </a:r>
            <a:r>
              <a:rPr lang="zh-CN" altLang="en-US" dirty="0"/>
              <a:t>如</a:t>
            </a:r>
            <a:r>
              <a:rPr lang="en-US" altLang="zh-CN" dirty="0"/>
              <a:t>sheep, Chinese</a:t>
            </a:r>
            <a:r>
              <a:rPr lang="zh-CN" altLang="en-US" dirty="0"/>
              <a:t>等</a:t>
            </a:r>
            <a:r>
              <a:rPr lang="en-US" altLang="zh-CN" dirty="0" smtClean="0"/>
              <a:t>); </a:t>
            </a:r>
            <a:r>
              <a:rPr lang="zh-CN" altLang="en-US" dirty="0" smtClean="0">
                <a:solidFill>
                  <a:srgbClr val="FF0000"/>
                </a:solidFill>
              </a:rPr>
              <a:t>不可数</a:t>
            </a:r>
            <a:r>
              <a:rPr lang="zh-CN" altLang="en-US" dirty="0">
                <a:solidFill>
                  <a:srgbClr val="FF0000"/>
                </a:solidFill>
              </a:rPr>
              <a:t>名词没有单、复数形式</a:t>
            </a:r>
            <a:r>
              <a:rPr lang="zh-CN" altLang="en-US" dirty="0"/>
              <a:t>。 </a:t>
            </a:r>
            <a:endParaRPr lang="zh-CN" altLang="en-US" dirty="0"/>
          </a:p>
        </p:txBody>
      </p:sp>
      <p:sp>
        <p:nvSpPr>
          <p:cNvPr id="49158" name="Text Box 6"/>
          <p:cNvSpPr txBox="1">
            <a:spLocks noChangeArrowheads="1"/>
          </p:cNvSpPr>
          <p:nvPr/>
        </p:nvSpPr>
        <p:spPr bwMode="auto">
          <a:xfrm>
            <a:off x="3215680" y="698559"/>
            <a:ext cx="5832648" cy="615553"/>
          </a:xfrm>
          <a:prstGeom prst="rect">
            <a:avLst/>
          </a:prstGeom>
          <a:solidFill>
            <a:srgbClr val="E2641E"/>
          </a:solidFill>
          <a:ln>
            <a:noFill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dirty="0">
                <a:solidFill>
                  <a:schemeClr val="bg1"/>
                </a:solidFill>
                <a:latin typeface="+mj-ea"/>
                <a:ea typeface="+mj-ea"/>
              </a:rPr>
              <a:t>可数名词和不可数名词的区别</a:t>
            </a:r>
            <a:endParaRPr lang="zh-CN" altLang="en-US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4" name="Rectangle 12"/>
          <p:cNvSpPr>
            <a:spLocks noChangeArrowheads="1"/>
          </p:cNvSpPr>
          <p:nvPr/>
        </p:nvSpPr>
        <p:spPr bwMode="auto">
          <a:xfrm>
            <a:off x="343496" y="2852941"/>
            <a:ext cx="11089232" cy="3046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 marL="450850" indent="-4508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630555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dirty="0"/>
              <a:t>2. </a:t>
            </a:r>
            <a:r>
              <a:rPr lang="zh-CN" altLang="en-US" dirty="0" smtClean="0">
                <a:solidFill>
                  <a:srgbClr val="FF0000"/>
                </a:solidFill>
              </a:rPr>
              <a:t>数词或</a:t>
            </a:r>
            <a:r>
              <a:rPr lang="en-US" altLang="zh-CN" dirty="0" smtClean="0">
                <a:solidFill>
                  <a:srgbClr val="FF0000"/>
                </a:solidFill>
              </a:rPr>
              <a:t>many, some, a lot of</a:t>
            </a:r>
            <a:r>
              <a:rPr lang="zh-CN" altLang="en-US" dirty="0" smtClean="0">
                <a:solidFill>
                  <a:srgbClr val="FF0000"/>
                </a:solidFill>
              </a:rPr>
              <a:t>等可</a:t>
            </a:r>
            <a:r>
              <a:rPr lang="zh-CN" altLang="en-US" dirty="0">
                <a:solidFill>
                  <a:srgbClr val="FF0000"/>
                </a:solidFill>
              </a:rPr>
              <a:t>直接修饰可数名词</a:t>
            </a:r>
            <a:r>
              <a:rPr lang="en-US" altLang="zh-CN" dirty="0">
                <a:solidFill>
                  <a:srgbClr val="FF0000"/>
                </a:solidFill>
              </a:rPr>
              <a:t>, </a:t>
            </a:r>
            <a:r>
              <a:rPr lang="zh-CN" altLang="en-US" dirty="0">
                <a:solidFill>
                  <a:srgbClr val="FF0000"/>
                </a:solidFill>
              </a:rPr>
              <a:t>表示数量</a:t>
            </a:r>
            <a:r>
              <a:rPr lang="en-US" altLang="zh-CN" dirty="0">
                <a:solidFill>
                  <a:srgbClr val="FF0000"/>
                </a:solidFill>
              </a:rPr>
              <a:t>; </a:t>
            </a:r>
            <a:r>
              <a:rPr lang="zh-CN" altLang="en-US" dirty="0" smtClean="0">
                <a:solidFill>
                  <a:srgbClr val="FF0000"/>
                </a:solidFill>
              </a:rPr>
              <a:t>要</a:t>
            </a:r>
            <a:r>
              <a:rPr lang="zh-CN" altLang="en-US" dirty="0">
                <a:solidFill>
                  <a:srgbClr val="FF0000"/>
                </a:solidFill>
              </a:rPr>
              <a:t>表达不可数名词的量要用</a:t>
            </a:r>
            <a:r>
              <a:rPr lang="zh-CN" altLang="en-US" dirty="0" smtClean="0">
                <a:solidFill>
                  <a:srgbClr val="FF0000"/>
                </a:solidFill>
              </a:rPr>
              <a:t>“数词</a:t>
            </a:r>
            <a:r>
              <a:rPr lang="en-US" altLang="zh-CN" dirty="0" smtClean="0">
                <a:solidFill>
                  <a:srgbClr val="FF0000"/>
                </a:solidFill>
              </a:rPr>
              <a:t>+</a:t>
            </a:r>
            <a:r>
              <a:rPr lang="zh-CN" altLang="en-US" dirty="0">
                <a:solidFill>
                  <a:srgbClr val="FF0000"/>
                </a:solidFill>
              </a:rPr>
              <a:t>表示量的</a:t>
            </a:r>
            <a:r>
              <a:rPr lang="zh-CN" altLang="en-US" dirty="0" smtClean="0">
                <a:solidFill>
                  <a:srgbClr val="FF0000"/>
                </a:solidFill>
              </a:rPr>
              <a:t>名词</a:t>
            </a:r>
            <a:r>
              <a:rPr lang="en-US" altLang="zh-CN" dirty="0">
                <a:solidFill>
                  <a:srgbClr val="FF0000"/>
                </a:solidFill>
              </a:rPr>
              <a:t>(</a:t>
            </a:r>
            <a:r>
              <a:rPr lang="zh-CN" altLang="en-US" dirty="0">
                <a:solidFill>
                  <a:srgbClr val="FF0000"/>
                </a:solidFill>
              </a:rPr>
              <a:t>有单数、复数形式变化</a:t>
            </a:r>
            <a:r>
              <a:rPr lang="en-US" altLang="zh-CN" dirty="0">
                <a:solidFill>
                  <a:srgbClr val="FF0000"/>
                </a:solidFill>
              </a:rPr>
              <a:t>)</a:t>
            </a:r>
            <a:r>
              <a:rPr lang="en-US" altLang="zh-CN" dirty="0" smtClean="0">
                <a:solidFill>
                  <a:srgbClr val="FF0000"/>
                </a:solidFill>
              </a:rPr>
              <a:t>+</a:t>
            </a:r>
            <a:r>
              <a:rPr lang="en-US" altLang="zh-CN" dirty="0">
                <a:solidFill>
                  <a:srgbClr val="FF0000"/>
                </a:solidFill>
              </a:rPr>
              <a:t>of ”</a:t>
            </a:r>
            <a:r>
              <a:rPr lang="zh-CN" altLang="en-US" dirty="0">
                <a:solidFill>
                  <a:srgbClr val="FF0000"/>
                </a:solidFill>
              </a:rPr>
              <a:t>。</a:t>
            </a:r>
            <a:r>
              <a:rPr lang="zh-CN" altLang="en-US" dirty="0"/>
              <a:t>如：</a:t>
            </a:r>
            <a:endParaRPr lang="zh-CN" altLang="en-US" dirty="0"/>
          </a:p>
          <a:p>
            <a:pPr marL="446405" indent="-446405">
              <a:lnSpc>
                <a:spcPct val="120000"/>
              </a:lnSpc>
            </a:pPr>
            <a:r>
              <a:rPr lang="en-US" altLang="zh-CN" dirty="0">
                <a:solidFill>
                  <a:srgbClr val="FF3399"/>
                </a:solidFill>
              </a:rPr>
              <a:t>    </a:t>
            </a:r>
            <a:r>
              <a:rPr lang="en-US" altLang="zh-CN" dirty="0">
                <a:solidFill>
                  <a:srgbClr val="FF0000"/>
                </a:solidFill>
              </a:rPr>
              <a:t>two</a:t>
            </a:r>
            <a:r>
              <a:rPr lang="en-US" altLang="zh-CN" dirty="0"/>
              <a:t> books   </a:t>
            </a:r>
            <a:r>
              <a:rPr lang="en-US" altLang="zh-CN" dirty="0" smtClean="0"/>
              <a:t> </a:t>
            </a:r>
            <a:r>
              <a:rPr lang="en-US" altLang="zh-CN" dirty="0" smtClean="0">
                <a:solidFill>
                  <a:srgbClr val="FF0000"/>
                </a:solidFill>
              </a:rPr>
              <a:t>one </a:t>
            </a:r>
            <a:r>
              <a:rPr lang="en-US" altLang="zh-CN" dirty="0">
                <a:solidFill>
                  <a:srgbClr val="FF0000"/>
                </a:solidFill>
              </a:rPr>
              <a:t>cup / bottle of</a:t>
            </a:r>
            <a:r>
              <a:rPr lang="en-US" altLang="zh-CN" dirty="0"/>
              <a:t> </a:t>
            </a:r>
            <a:r>
              <a:rPr lang="en-US" altLang="zh-CN" dirty="0" smtClean="0"/>
              <a:t>water   </a:t>
            </a:r>
            <a:r>
              <a:rPr lang="en-US" altLang="zh-CN" dirty="0" smtClean="0">
                <a:solidFill>
                  <a:srgbClr val="FF0000"/>
                </a:solidFill>
              </a:rPr>
              <a:t>three </a:t>
            </a:r>
            <a:r>
              <a:rPr lang="en-US" altLang="zh-CN" dirty="0">
                <a:solidFill>
                  <a:srgbClr val="FF0000"/>
                </a:solidFill>
              </a:rPr>
              <a:t>spoons of</a:t>
            </a:r>
            <a:r>
              <a:rPr lang="en-US" altLang="zh-CN" dirty="0"/>
              <a:t> </a:t>
            </a:r>
            <a:r>
              <a:rPr lang="en-US" altLang="zh-CN" dirty="0" smtClean="0"/>
              <a:t>honey</a:t>
            </a:r>
            <a:endParaRPr lang="en-US" altLang="zh-CN" dirty="0"/>
          </a:p>
          <a:p>
            <a:pPr>
              <a:lnSpc>
                <a:spcPct val="120000"/>
              </a:lnSpc>
            </a:pPr>
            <a:r>
              <a:rPr lang="en-US" altLang="zh-CN" dirty="0"/>
              <a:t>    </a:t>
            </a:r>
            <a:r>
              <a:rPr lang="en-US" altLang="zh-CN" dirty="0">
                <a:solidFill>
                  <a:srgbClr val="FF0000"/>
                </a:solidFill>
              </a:rPr>
              <a:t>one bowl of</a:t>
            </a:r>
            <a:r>
              <a:rPr lang="en-US" altLang="zh-CN" dirty="0"/>
              <a:t> rice     </a:t>
            </a:r>
            <a:r>
              <a:rPr lang="en-US" altLang="zh-CN" dirty="0" smtClean="0">
                <a:solidFill>
                  <a:srgbClr val="FF0000"/>
                </a:solidFill>
              </a:rPr>
              <a:t>one </a:t>
            </a:r>
            <a:r>
              <a:rPr lang="en-US" altLang="zh-CN" dirty="0">
                <a:solidFill>
                  <a:srgbClr val="FF0000"/>
                </a:solidFill>
              </a:rPr>
              <a:t>box of</a:t>
            </a:r>
            <a:r>
              <a:rPr lang="en-US" altLang="zh-CN" dirty="0"/>
              <a:t> </a:t>
            </a:r>
            <a:r>
              <a:rPr lang="en-US" altLang="zh-CN" dirty="0" smtClean="0"/>
              <a:t>milk       </a:t>
            </a:r>
            <a:r>
              <a:rPr lang="en-US" altLang="zh-CN" dirty="0" smtClean="0">
                <a:solidFill>
                  <a:srgbClr val="FF0000"/>
                </a:solidFill>
              </a:rPr>
              <a:t>two </a:t>
            </a:r>
            <a:r>
              <a:rPr lang="en-US" altLang="zh-CN" dirty="0">
                <a:solidFill>
                  <a:srgbClr val="FF0000"/>
                </a:solidFill>
              </a:rPr>
              <a:t>kilos of</a:t>
            </a:r>
            <a:r>
              <a:rPr lang="en-US" altLang="zh-CN" dirty="0"/>
              <a:t> yogurt </a:t>
            </a:r>
            <a:endParaRPr lang="en-US" altLang="zh-CN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9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157" grpId="0"/>
      <p:bldP spid="4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36" name="Rectangle 12"/>
          <p:cNvSpPr>
            <a:spLocks noChangeArrowheads="1"/>
          </p:cNvSpPr>
          <p:nvPr/>
        </p:nvSpPr>
        <p:spPr bwMode="auto">
          <a:xfrm>
            <a:off x="839416" y="292487"/>
            <a:ext cx="9793088" cy="44012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 marL="450850" indent="-4508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630555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5000"/>
              </a:lnSpc>
            </a:pPr>
            <a:r>
              <a:rPr lang="en-US" altLang="zh-CN" dirty="0"/>
              <a:t>3. </a:t>
            </a:r>
            <a:r>
              <a:rPr lang="zh-CN" altLang="en-US" dirty="0">
                <a:solidFill>
                  <a:srgbClr val="FF0000"/>
                </a:solidFill>
              </a:rPr>
              <a:t>对可数名词的量进行提问时用</a:t>
            </a:r>
            <a:r>
              <a:rPr lang="en-US" altLang="zh-CN" dirty="0">
                <a:solidFill>
                  <a:srgbClr val="FF0000"/>
                </a:solidFill>
              </a:rPr>
              <a:t>how many </a:t>
            </a:r>
            <a:r>
              <a:rPr lang="zh-CN" altLang="en-US" dirty="0" smtClean="0">
                <a:solidFill>
                  <a:srgbClr val="FF0000"/>
                </a:solidFill>
              </a:rPr>
              <a:t>。</a:t>
            </a:r>
            <a:endParaRPr lang="en-US" altLang="zh-CN" dirty="0">
              <a:solidFill>
                <a:srgbClr val="FF0000"/>
              </a:solidFill>
            </a:endParaRPr>
          </a:p>
          <a:p>
            <a:pPr>
              <a:lnSpc>
                <a:spcPct val="125000"/>
              </a:lnSpc>
            </a:pPr>
            <a:r>
              <a:rPr lang="en-US" altLang="zh-CN" dirty="0"/>
              <a:t>    (</a:t>
            </a:r>
            <a:r>
              <a:rPr lang="zh-CN" altLang="en-US" dirty="0"/>
              <a:t>注意：</a:t>
            </a:r>
            <a:r>
              <a:rPr lang="en-US" altLang="zh-CN" dirty="0">
                <a:solidFill>
                  <a:srgbClr val="FF0000"/>
                </a:solidFill>
              </a:rPr>
              <a:t>how many</a:t>
            </a:r>
            <a:r>
              <a:rPr lang="zh-CN" altLang="en-US" dirty="0">
                <a:solidFill>
                  <a:srgbClr val="FF0000"/>
                </a:solidFill>
              </a:rPr>
              <a:t>后接可数名词的复数形式</a:t>
            </a:r>
            <a:r>
              <a:rPr lang="en-US" altLang="zh-CN" dirty="0"/>
              <a:t>)</a:t>
            </a:r>
            <a:r>
              <a:rPr lang="zh-CN" altLang="en-US" dirty="0"/>
              <a:t>；</a:t>
            </a:r>
            <a:endParaRPr lang="en-US" altLang="zh-CN" dirty="0"/>
          </a:p>
          <a:p>
            <a:pPr>
              <a:lnSpc>
                <a:spcPct val="125000"/>
              </a:lnSpc>
            </a:pPr>
            <a:r>
              <a:rPr lang="en-US" altLang="zh-CN" dirty="0"/>
              <a:t>    </a:t>
            </a:r>
            <a:r>
              <a:rPr lang="zh-CN" altLang="en-US" dirty="0">
                <a:solidFill>
                  <a:srgbClr val="FF0000"/>
                </a:solidFill>
              </a:rPr>
              <a:t>对不可数名词的量进行提问时用</a:t>
            </a:r>
            <a:r>
              <a:rPr lang="en-US" altLang="zh-CN" dirty="0">
                <a:solidFill>
                  <a:srgbClr val="FF0000"/>
                </a:solidFill>
              </a:rPr>
              <a:t>how much</a:t>
            </a:r>
            <a:r>
              <a:rPr lang="zh-CN" altLang="en-US" dirty="0"/>
              <a:t>。如：</a:t>
            </a:r>
            <a:endParaRPr lang="zh-CN" altLang="en-US" dirty="0"/>
          </a:p>
          <a:p>
            <a:pPr>
              <a:lnSpc>
                <a:spcPct val="125000"/>
              </a:lnSpc>
            </a:pPr>
            <a:r>
              <a:rPr lang="en-US" altLang="zh-CN" dirty="0"/>
              <a:t>    This boy has </a:t>
            </a:r>
            <a:r>
              <a:rPr lang="en-US" altLang="zh-CN" u="sng" dirty="0"/>
              <a:t>three</a:t>
            </a:r>
            <a:r>
              <a:rPr lang="en-US" altLang="zh-CN" dirty="0"/>
              <a:t> pens.  (</a:t>
            </a:r>
            <a:r>
              <a:rPr lang="zh-CN" altLang="en-US" dirty="0"/>
              <a:t>对划线部分提问</a:t>
            </a:r>
            <a:r>
              <a:rPr lang="en-US" altLang="zh-CN" dirty="0"/>
              <a:t>)</a:t>
            </a:r>
            <a:endParaRPr lang="en-US" altLang="zh-CN" dirty="0"/>
          </a:p>
          <a:p>
            <a:pPr>
              <a:lnSpc>
                <a:spcPct val="125000"/>
              </a:lnSpc>
            </a:pPr>
            <a:r>
              <a:rPr lang="en-US" altLang="zh-CN" dirty="0"/>
              <a:t>    </a:t>
            </a:r>
            <a:r>
              <a:rPr lang="en-US" altLang="zh-CN" dirty="0">
                <a:solidFill>
                  <a:srgbClr val="FF0000"/>
                </a:solidFill>
              </a:rPr>
              <a:t>→How many pens does this boy have?</a:t>
            </a:r>
            <a:endParaRPr lang="en-US" altLang="zh-CN" dirty="0">
              <a:solidFill>
                <a:srgbClr val="FF0000"/>
              </a:solidFill>
            </a:endParaRPr>
          </a:p>
          <a:p>
            <a:pPr>
              <a:lnSpc>
                <a:spcPct val="125000"/>
              </a:lnSpc>
            </a:pPr>
            <a:r>
              <a:rPr lang="en-US" altLang="zh-CN" dirty="0"/>
              <a:t>    I ate </a:t>
            </a:r>
            <a:r>
              <a:rPr lang="en-US" altLang="zh-CN" u="sng" dirty="0"/>
              <a:t>two bowls of</a:t>
            </a:r>
            <a:r>
              <a:rPr lang="en-US" altLang="zh-CN" dirty="0"/>
              <a:t> rice.   (</a:t>
            </a:r>
            <a:r>
              <a:rPr lang="zh-CN" altLang="en-US" dirty="0"/>
              <a:t>对划线部分提问</a:t>
            </a:r>
            <a:r>
              <a:rPr lang="en-US" altLang="zh-CN" dirty="0"/>
              <a:t>)</a:t>
            </a:r>
            <a:endParaRPr lang="en-US" altLang="zh-CN" dirty="0"/>
          </a:p>
          <a:p>
            <a:pPr>
              <a:lnSpc>
                <a:spcPct val="125000"/>
              </a:lnSpc>
            </a:pPr>
            <a:r>
              <a:rPr lang="en-US" altLang="zh-CN" dirty="0"/>
              <a:t>    </a:t>
            </a:r>
            <a:r>
              <a:rPr lang="en-US" altLang="zh-CN" dirty="0">
                <a:solidFill>
                  <a:srgbClr val="FF0000"/>
                </a:solidFill>
              </a:rPr>
              <a:t>→How much rice did you eat?</a:t>
            </a:r>
            <a:endParaRPr lang="en-US" altLang="zh-CN" dirty="0">
              <a:solidFill>
                <a:srgbClr val="FF0000"/>
              </a:solidFill>
            </a:endParaRPr>
          </a:p>
        </p:txBody>
      </p:sp>
      <p:sp>
        <p:nvSpPr>
          <p:cNvPr id="3" name="Rectangle 11"/>
          <p:cNvSpPr>
            <a:spLocks noChangeArrowheads="1"/>
          </p:cNvSpPr>
          <p:nvPr/>
        </p:nvSpPr>
        <p:spPr bwMode="auto">
          <a:xfrm>
            <a:off x="3359696" y="4725144"/>
            <a:ext cx="6048671" cy="1938992"/>
          </a:xfrm>
          <a:prstGeom prst="rect">
            <a:avLst/>
          </a:prstGeom>
          <a:solidFill>
            <a:srgbClr val="FFFFCC"/>
          </a:solidFill>
          <a:ln w="19050" algn="ctr">
            <a:solidFill>
              <a:srgbClr val="CC66FF"/>
            </a:solidFill>
            <a:miter lim="800000"/>
          </a:ln>
          <a:effectLst/>
        </p:spPr>
        <p:txBody>
          <a:bodyPr wrap="square" anchor="ctr">
            <a:spAutoFit/>
          </a:bodyPr>
          <a:lstStyle>
            <a:lvl1pPr marL="450850" indent="-4508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630555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5000"/>
              </a:lnSpc>
            </a:pPr>
            <a:r>
              <a:rPr lang="en-US" altLang="zh-CN" dirty="0" smtClean="0">
                <a:solidFill>
                  <a:srgbClr val="FF0000"/>
                </a:solidFill>
              </a:rPr>
              <a:t>how much </a:t>
            </a:r>
            <a:r>
              <a:rPr lang="zh-CN" altLang="en-US" dirty="0" smtClean="0">
                <a:solidFill>
                  <a:srgbClr val="FF0000"/>
                </a:solidFill>
              </a:rPr>
              <a:t>多少钱；询问价格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pPr>
              <a:lnSpc>
                <a:spcPct val="125000"/>
              </a:lnSpc>
            </a:pPr>
            <a:r>
              <a:rPr lang="en-US" altLang="zh-CN" dirty="0" smtClean="0"/>
              <a:t>— </a:t>
            </a:r>
            <a:r>
              <a:rPr lang="en-US" altLang="zh-CN" dirty="0">
                <a:solidFill>
                  <a:srgbClr val="FF0000"/>
                </a:solidFill>
              </a:rPr>
              <a:t>How much</a:t>
            </a:r>
            <a:r>
              <a:rPr lang="en-US" altLang="zh-CN" dirty="0"/>
              <a:t> is Kate’s sweater?</a:t>
            </a:r>
            <a:endParaRPr lang="en-US" altLang="zh-CN" dirty="0"/>
          </a:p>
          <a:p>
            <a:pPr>
              <a:lnSpc>
                <a:spcPct val="125000"/>
              </a:lnSpc>
            </a:pPr>
            <a:r>
              <a:rPr lang="en-US" altLang="zh-CN" dirty="0" smtClean="0"/>
              <a:t>— </a:t>
            </a:r>
            <a:r>
              <a:rPr lang="en-US" altLang="zh-CN" dirty="0"/>
              <a:t>60 </a:t>
            </a:r>
            <a:r>
              <a:rPr lang="en-US" altLang="zh-CN" dirty="0" err="1"/>
              <a:t>yuan</a:t>
            </a:r>
            <a:r>
              <a:rPr lang="en-US" altLang="zh-CN" dirty="0"/>
              <a:t>.</a:t>
            </a:r>
            <a:endParaRPr lang="en-US" altLang="zh-CN" dirty="0"/>
          </a:p>
        </p:txBody>
      </p:sp>
      <p:sp>
        <p:nvSpPr>
          <p:cNvPr id="4" name="矩形 3"/>
          <p:cNvSpPr/>
          <p:nvPr/>
        </p:nvSpPr>
        <p:spPr>
          <a:xfrm>
            <a:off x="1055440" y="5157192"/>
            <a:ext cx="2153154" cy="7463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25000"/>
              </a:lnSpc>
            </a:pPr>
            <a:r>
              <a:rPr lang="en-US" altLang="zh-CN" dirty="0">
                <a:solidFill>
                  <a:srgbClr val="0000FF"/>
                </a:solidFill>
              </a:rPr>
              <a:t>【</a:t>
            </a:r>
            <a:r>
              <a:rPr lang="zh-CN" altLang="en-US" dirty="0">
                <a:solidFill>
                  <a:srgbClr val="0000FF"/>
                </a:solidFill>
              </a:rPr>
              <a:t>链接</a:t>
            </a:r>
            <a:r>
              <a:rPr lang="en-US" altLang="zh-CN" dirty="0">
                <a:solidFill>
                  <a:srgbClr val="0000FF"/>
                </a:solidFill>
              </a:rPr>
              <a:t>1】</a:t>
            </a:r>
            <a:endParaRPr lang="en-US" altLang="zh-CN" dirty="0">
              <a:solidFill>
                <a:srgbClr val="0000FF"/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522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500"/>
                                        <p:tgtEl>
                                          <p:spTgt spid="522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3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" dur="500"/>
                                        <p:tgtEl>
                                          <p:spTgt spid="5223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3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8" dur="500"/>
                                        <p:tgtEl>
                                          <p:spTgt spid="5223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>
            <a:graphicFrameLocks noGrp="1"/>
          </p:cNvGraphicFramePr>
          <p:nvPr/>
        </p:nvGraphicFramePr>
        <p:xfrm>
          <a:off x="1415480" y="2348880"/>
          <a:ext cx="9361040" cy="4096512"/>
        </p:xfrm>
        <a:graphic>
          <a:graphicData uri="http://schemas.openxmlformats.org/drawingml/2006/table">
            <a:tbl>
              <a:tblPr/>
              <a:tblGrid>
                <a:gridCol w="2674583"/>
                <a:gridCol w="3697218"/>
                <a:gridCol w="2989239"/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zh-CN" altLang="en-US" sz="3200" b="1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例词</a:t>
                      </a:r>
                      <a:endParaRPr lang="zh-CN" altLang="en-US" sz="3200" b="1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zh-CN" altLang="en-US" sz="3200" b="1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不可数名词</a:t>
                      </a:r>
                      <a:endParaRPr lang="zh-CN" altLang="en-US" sz="3200" b="1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zh-CN" altLang="en-US" sz="3200" b="1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可数名词</a:t>
                      </a:r>
                      <a:endParaRPr lang="zh-CN" altLang="en-US" sz="3200" b="1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US" sz="32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food</a:t>
                      </a:r>
                      <a:endParaRPr lang="en-US" sz="3200" b="1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zh-CN" altLang="en-US" sz="3200" b="1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表示“食物”</a:t>
                      </a:r>
                      <a:endParaRPr lang="zh-CN" altLang="en-US" sz="3200" b="1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zh-CN" altLang="en-US" sz="3200" b="1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表示类别</a:t>
                      </a:r>
                      <a:endParaRPr lang="zh-CN" altLang="en-US" sz="3200" b="1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US" sz="32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fruit</a:t>
                      </a:r>
                      <a:endParaRPr lang="en-US" sz="3200" b="1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zh-CN" altLang="en-US" sz="3200" b="1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表示“水果”</a:t>
                      </a:r>
                      <a:endParaRPr lang="zh-CN" altLang="en-US" sz="3200" b="1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 vMerge="1"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US" sz="32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ice-cream</a:t>
                      </a:r>
                      <a:endParaRPr lang="en-US" sz="3200" b="1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zh-CN" altLang="en-US" sz="3200" b="1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表示“冰激凌”</a:t>
                      </a:r>
                      <a:endParaRPr lang="zh-CN" altLang="en-US" sz="3200" b="1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zh-CN" altLang="en-US" sz="3200" b="1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表示份数</a:t>
                      </a:r>
                      <a:endParaRPr lang="zh-CN" altLang="en-US" sz="3200" b="1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</a:tr>
              <a:tr h="266065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US" sz="32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salad</a:t>
                      </a:r>
                      <a:endParaRPr lang="en-US" sz="3200" b="1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zh-CN" altLang="en-US" sz="3200" b="1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表示“沙拉”</a:t>
                      </a:r>
                      <a:endParaRPr lang="zh-CN" altLang="en-US" sz="3200" b="1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 vMerge="1"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US" sz="32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chicken</a:t>
                      </a:r>
                      <a:endParaRPr lang="en-US" sz="3200" b="1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zh-CN" altLang="en-US" sz="3200" b="1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表示“鸡肉”</a:t>
                      </a:r>
                      <a:endParaRPr lang="zh-CN" altLang="en-US" sz="3200" b="1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zh-CN" altLang="en-US" sz="3200" b="1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表示“小鸡”</a:t>
                      </a:r>
                      <a:endParaRPr lang="zh-CN" altLang="en-US" sz="3200" b="1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US" sz="32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orange</a:t>
                      </a:r>
                      <a:endParaRPr lang="en-US" sz="3200" b="1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zh-CN" altLang="en-US" sz="3200" b="1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表示“橙汁；橙色”</a:t>
                      </a:r>
                      <a:endParaRPr lang="zh-CN" altLang="en-US" sz="3200" b="1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zh-CN" altLang="en-US" sz="3200" b="1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表示“橙子”</a:t>
                      </a:r>
                      <a:endParaRPr lang="zh-CN" altLang="en-US" sz="3200" b="1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</a:tr>
            </a:tbl>
          </a:graphicData>
        </a:graphic>
      </p:graphicFrame>
      <p:sp>
        <p:nvSpPr>
          <p:cNvPr id="3" name="矩形 2"/>
          <p:cNvSpPr/>
          <p:nvPr/>
        </p:nvSpPr>
        <p:spPr>
          <a:xfrm>
            <a:off x="911424" y="980728"/>
            <a:ext cx="10513168" cy="12741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>
              <a:lnSpc>
                <a:spcPct val="120000"/>
              </a:lnSpc>
            </a:pPr>
            <a:r>
              <a:rPr lang="zh-CN" altLang="en-US" sz="3200" dirty="0">
                <a:solidFill>
                  <a:srgbClr val="000000"/>
                </a:solidFill>
                <a:latin typeface="宋体" panose="02010600030101010101" pitchFamily="2" charset="-122"/>
              </a:rPr>
              <a:t>有些名词既可以充当可数名词，也可以充当不可数名词，但是它们各自表达的意义有所不同。</a:t>
            </a:r>
            <a:endParaRPr lang="zh-CN" altLang="en-US" sz="3200" dirty="0">
              <a:solidFill>
                <a:srgbClr val="000000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767408" y="332656"/>
            <a:ext cx="2153154" cy="7463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25000"/>
              </a:lnSpc>
            </a:pPr>
            <a:r>
              <a:rPr lang="en-US" altLang="zh-CN" dirty="0">
                <a:solidFill>
                  <a:srgbClr val="0000FF"/>
                </a:solidFill>
              </a:rPr>
              <a:t>【</a:t>
            </a:r>
            <a:r>
              <a:rPr lang="zh-CN" altLang="en-US" dirty="0">
                <a:solidFill>
                  <a:srgbClr val="0000FF"/>
                </a:solidFill>
              </a:rPr>
              <a:t>链接</a:t>
            </a:r>
            <a:r>
              <a:rPr lang="en-US" altLang="zh-CN" dirty="0">
                <a:solidFill>
                  <a:srgbClr val="0000FF"/>
                </a:solidFill>
              </a:rPr>
              <a:t>2】</a:t>
            </a:r>
            <a:endParaRPr lang="en-US" altLang="zh-CN" dirty="0">
              <a:solidFill>
                <a:srgbClr val="0000FF"/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767408" y="1772816"/>
            <a:ext cx="11017224" cy="36379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3200" dirty="0" smtClean="0"/>
              <a:t>1</a:t>
            </a:r>
            <a:r>
              <a:rPr lang="en-US" altLang="zh-CN" sz="3200" dirty="0"/>
              <a:t>. Tony’s father is a </a:t>
            </a:r>
            <a:r>
              <a:rPr lang="en-US" altLang="zh-CN" sz="3200" dirty="0" smtClean="0"/>
              <a:t>________.  (</a:t>
            </a:r>
            <a:r>
              <a:rPr lang="en-US" altLang="zh-CN" sz="3200" dirty="0"/>
              <a:t>2020</a:t>
            </a:r>
            <a:r>
              <a:rPr lang="zh-CN" altLang="en-US" sz="3200" dirty="0"/>
              <a:t>广西桂林</a:t>
            </a:r>
            <a:r>
              <a:rPr lang="en-US" altLang="zh-CN" sz="3200" dirty="0"/>
              <a:t>)</a:t>
            </a:r>
            <a:endParaRPr lang="en-US" altLang="zh-CN" sz="3200" dirty="0"/>
          </a:p>
          <a:p>
            <a:pPr marL="514350" indent="-151130">
              <a:lnSpc>
                <a:spcPct val="120000"/>
              </a:lnSpc>
              <a:buAutoNum type="alphaUcPeriod"/>
            </a:pPr>
            <a:r>
              <a:rPr lang="en-US" altLang="zh-CN" sz="3200" dirty="0" smtClean="0"/>
              <a:t> teachers</a:t>
            </a:r>
            <a:r>
              <a:rPr lang="en-US" altLang="zh-CN" sz="3200" dirty="0"/>
              <a:t>		</a:t>
            </a:r>
            <a:r>
              <a:rPr lang="en-US" altLang="zh-CN" sz="3200" dirty="0" smtClean="0"/>
              <a:t>B</a:t>
            </a:r>
            <a:r>
              <a:rPr lang="en-US" altLang="zh-CN" sz="3200" dirty="0"/>
              <a:t>. </a:t>
            </a:r>
            <a:r>
              <a:rPr lang="en-US" altLang="zh-CN" sz="3200" dirty="0" smtClean="0"/>
              <a:t>doctors  </a:t>
            </a:r>
            <a:r>
              <a:rPr lang="en-US" altLang="zh-CN" sz="3200" dirty="0"/>
              <a:t>		</a:t>
            </a:r>
            <a:r>
              <a:rPr lang="en-US" altLang="zh-CN" sz="3200" dirty="0" smtClean="0"/>
              <a:t>C</a:t>
            </a:r>
            <a:r>
              <a:rPr lang="en-US" altLang="zh-CN" sz="3200" dirty="0"/>
              <a:t>. </a:t>
            </a:r>
            <a:r>
              <a:rPr lang="en-US" altLang="zh-CN" sz="3200" dirty="0" smtClean="0"/>
              <a:t>driver</a:t>
            </a:r>
            <a:endParaRPr lang="en-US" altLang="zh-CN" sz="3200" dirty="0" smtClean="0"/>
          </a:p>
          <a:p>
            <a:pPr marL="892175" indent="-892175">
              <a:lnSpc>
                <a:spcPct val="120000"/>
              </a:lnSpc>
            </a:pPr>
            <a:r>
              <a:rPr lang="en-US" altLang="zh-CN" sz="3200" dirty="0" smtClean="0"/>
              <a:t>2. — Lisa</a:t>
            </a:r>
            <a:r>
              <a:rPr lang="en-US" altLang="zh-CN" sz="3200" dirty="0"/>
              <a:t>, could you help me buy some ______ on your way home?</a:t>
            </a:r>
            <a:endParaRPr lang="en-US" altLang="zh-CN" sz="3200" dirty="0"/>
          </a:p>
          <a:p>
            <a:pPr marL="363855" indent="-363855">
              <a:lnSpc>
                <a:spcPct val="120000"/>
              </a:lnSpc>
            </a:pPr>
            <a:r>
              <a:rPr lang="en-US" altLang="zh-CN" sz="3200" dirty="0" smtClean="0"/>
              <a:t>    — OK</a:t>
            </a:r>
            <a:r>
              <a:rPr lang="en-US" altLang="zh-CN" sz="3200" dirty="0"/>
              <a:t>, mom</a:t>
            </a:r>
            <a:r>
              <a:rPr lang="en-US" altLang="zh-CN" sz="3200" dirty="0" smtClean="0"/>
              <a:t>.</a:t>
            </a:r>
            <a:r>
              <a:rPr lang="zh-CN" altLang="en-US" sz="3200" dirty="0"/>
              <a:t> </a:t>
            </a:r>
            <a:r>
              <a:rPr lang="zh-CN" altLang="en-US" sz="3200" dirty="0" smtClean="0"/>
              <a:t>                                                  </a:t>
            </a:r>
            <a:r>
              <a:rPr lang="en-US" altLang="zh-CN" sz="3200" dirty="0" smtClean="0"/>
              <a:t>(</a:t>
            </a:r>
            <a:r>
              <a:rPr lang="en-US" altLang="zh-CN" sz="3200" dirty="0"/>
              <a:t>2021</a:t>
            </a:r>
            <a:r>
              <a:rPr lang="zh-CN" altLang="en-US" sz="3200" dirty="0"/>
              <a:t>广西河池</a:t>
            </a:r>
            <a:r>
              <a:rPr lang="en-US" altLang="zh-CN" sz="3200" dirty="0"/>
              <a:t>)</a:t>
            </a:r>
            <a:endParaRPr lang="en-US" altLang="zh-CN" sz="3200" dirty="0"/>
          </a:p>
          <a:p>
            <a:pPr marL="363855" indent="-363855">
              <a:lnSpc>
                <a:spcPct val="120000"/>
              </a:lnSpc>
            </a:pPr>
            <a:r>
              <a:rPr lang="en-US" altLang="zh-CN" sz="3200" dirty="0" smtClean="0"/>
              <a:t>    A. egg             </a:t>
            </a:r>
            <a:r>
              <a:rPr lang="en-US" altLang="zh-CN" sz="3200" dirty="0"/>
              <a:t>B. beef    </a:t>
            </a:r>
            <a:r>
              <a:rPr lang="en-US" altLang="zh-CN" sz="3200" dirty="0" smtClean="0"/>
              <a:t>       </a:t>
            </a:r>
            <a:r>
              <a:rPr lang="en-US" altLang="zh-CN" sz="3200" dirty="0"/>
              <a:t>C. banana   </a:t>
            </a:r>
            <a:r>
              <a:rPr lang="en-US" altLang="zh-CN" sz="3200" dirty="0" smtClean="0"/>
              <a:t>      </a:t>
            </a:r>
            <a:r>
              <a:rPr lang="en-US" altLang="zh-CN" sz="3200" dirty="0"/>
              <a:t>D. </a:t>
            </a:r>
            <a:r>
              <a:rPr lang="en-US" altLang="zh-CN" sz="3200" dirty="0" smtClean="0"/>
              <a:t>potato</a:t>
            </a:r>
            <a:endParaRPr lang="en-US" altLang="zh-CN" sz="3200" dirty="0"/>
          </a:p>
        </p:txBody>
      </p:sp>
      <p:sp>
        <p:nvSpPr>
          <p:cNvPr id="4" name="文本框 3"/>
          <p:cNvSpPr txBox="1"/>
          <p:nvPr/>
        </p:nvSpPr>
        <p:spPr>
          <a:xfrm>
            <a:off x="4871864" y="1844824"/>
            <a:ext cx="498855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C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975608" y="2996952"/>
            <a:ext cx="474810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B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7808" y="548680"/>
            <a:ext cx="3431813" cy="93838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1" name="Rectangle 11"/>
          <p:cNvSpPr>
            <a:spLocks noChangeArrowheads="1"/>
          </p:cNvSpPr>
          <p:nvPr/>
        </p:nvSpPr>
        <p:spPr bwMode="auto">
          <a:xfrm>
            <a:off x="767406" y="2955825"/>
            <a:ext cx="10729194" cy="29214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dirty="0" smtClean="0"/>
              <a:t>1</a:t>
            </a:r>
            <a:r>
              <a:rPr lang="en-US" altLang="zh-CN" dirty="0"/>
              <a:t>. </a:t>
            </a:r>
            <a:r>
              <a:rPr lang="en-US" altLang="zh-CN" dirty="0">
                <a:solidFill>
                  <a:srgbClr val="CC00FF"/>
                </a:solidFill>
              </a:rPr>
              <a:t>First</a:t>
            </a:r>
            <a:r>
              <a:rPr lang="en-US" altLang="zh-CN" dirty="0"/>
              <a:t>, </a:t>
            </a:r>
            <a:r>
              <a:rPr lang="en-US" altLang="zh-CN" dirty="0" smtClean="0"/>
              <a:t>_______ (</a:t>
            </a:r>
            <a:r>
              <a:rPr lang="zh-CN" altLang="en-US" dirty="0"/>
              <a:t>剥皮；去皮</a:t>
            </a:r>
            <a:r>
              <a:rPr lang="en-US" altLang="zh-CN" dirty="0"/>
              <a:t>) the bananas. </a:t>
            </a:r>
            <a:endParaRPr lang="en-US" altLang="zh-CN" dirty="0"/>
          </a:p>
          <a:p>
            <a:pPr marL="446405" indent="-446405" eaLnBrk="1" hangingPunct="1">
              <a:lnSpc>
                <a:spcPct val="120000"/>
              </a:lnSpc>
            </a:pPr>
            <a:r>
              <a:rPr lang="en-US" altLang="zh-CN" dirty="0"/>
              <a:t>2. </a:t>
            </a:r>
            <a:r>
              <a:rPr lang="en-US" altLang="zh-CN" dirty="0" smtClean="0">
                <a:solidFill>
                  <a:srgbClr val="CC00FF"/>
                </a:solidFill>
              </a:rPr>
              <a:t>Next</a:t>
            </a:r>
            <a:r>
              <a:rPr lang="en-US" altLang="zh-CN" dirty="0" smtClean="0"/>
              <a:t>, ______ (</a:t>
            </a:r>
            <a:r>
              <a:rPr lang="zh-CN" altLang="en-US" dirty="0"/>
              <a:t>把</a:t>
            </a:r>
            <a:r>
              <a:rPr lang="en-US" altLang="zh-CN" dirty="0">
                <a:latin typeface="+mj-ea"/>
                <a:ea typeface="+mj-ea"/>
              </a:rPr>
              <a:t>……</a:t>
            </a:r>
            <a:r>
              <a:rPr lang="zh-CN" altLang="en-US" dirty="0"/>
              <a:t>放入</a:t>
            </a:r>
            <a:r>
              <a:rPr lang="en-US" altLang="zh-CN" dirty="0"/>
              <a:t>) the bananas _____ the blender. </a:t>
            </a:r>
            <a:endParaRPr lang="en-US" altLang="zh-CN" dirty="0"/>
          </a:p>
          <a:p>
            <a:pPr marL="446405" indent="-446405" eaLnBrk="1" hangingPunct="1">
              <a:lnSpc>
                <a:spcPct val="120000"/>
              </a:lnSpc>
            </a:pPr>
            <a:r>
              <a:rPr lang="en-US" altLang="zh-CN" dirty="0"/>
              <a:t>3. </a:t>
            </a:r>
            <a:r>
              <a:rPr lang="en-US" altLang="zh-CN" dirty="0">
                <a:solidFill>
                  <a:srgbClr val="CC00FF"/>
                </a:solidFill>
              </a:rPr>
              <a:t>Then</a:t>
            </a:r>
            <a:r>
              <a:rPr lang="en-US" altLang="zh-CN" dirty="0"/>
              <a:t>, _____ the milk _____(</a:t>
            </a:r>
            <a:r>
              <a:rPr lang="zh-CN" altLang="en-US" dirty="0"/>
              <a:t>把</a:t>
            </a:r>
            <a:r>
              <a:rPr lang="en-US" altLang="zh-CN" dirty="0">
                <a:latin typeface="+mj-ea"/>
                <a:ea typeface="+mj-ea"/>
              </a:rPr>
              <a:t>……</a:t>
            </a:r>
            <a:r>
              <a:rPr lang="zh-CN" altLang="en-US" dirty="0"/>
              <a:t>倒入</a:t>
            </a:r>
            <a:r>
              <a:rPr lang="en-US" altLang="zh-CN" dirty="0"/>
              <a:t>) the blender.</a:t>
            </a:r>
            <a:endParaRPr lang="en-US" altLang="zh-CN" dirty="0"/>
          </a:p>
          <a:p>
            <a:pPr eaLnBrk="1" hangingPunct="1">
              <a:lnSpc>
                <a:spcPct val="120000"/>
              </a:lnSpc>
            </a:pPr>
            <a:r>
              <a:rPr lang="en-US" altLang="zh-CN" dirty="0"/>
              <a:t>4. </a:t>
            </a:r>
            <a:r>
              <a:rPr lang="en-US" altLang="zh-CN" dirty="0">
                <a:solidFill>
                  <a:srgbClr val="CC00FF"/>
                </a:solidFill>
              </a:rPr>
              <a:t>Finally</a:t>
            </a:r>
            <a:r>
              <a:rPr lang="en-US" altLang="zh-CN" dirty="0"/>
              <a:t>, _____ _____(</a:t>
            </a:r>
            <a:r>
              <a:rPr lang="zh-CN" altLang="en-US" dirty="0"/>
              <a:t>打开</a:t>
            </a:r>
            <a:r>
              <a:rPr lang="en-US" altLang="zh-CN" dirty="0"/>
              <a:t>) the blender.</a:t>
            </a:r>
            <a:endParaRPr lang="en-US" altLang="zh-CN" dirty="0"/>
          </a:p>
        </p:txBody>
      </p:sp>
      <p:sp>
        <p:nvSpPr>
          <p:cNvPr id="5125" name="Text Box 5"/>
          <p:cNvSpPr txBox="1">
            <a:spLocks noChangeArrowheads="1"/>
          </p:cNvSpPr>
          <p:nvPr/>
        </p:nvSpPr>
        <p:spPr bwMode="auto">
          <a:xfrm>
            <a:off x="2455640" y="2915738"/>
            <a:ext cx="1189037" cy="683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dirty="0">
                <a:solidFill>
                  <a:srgbClr val="FF0000"/>
                </a:solidFill>
              </a:rPr>
              <a:t>peel</a:t>
            </a:r>
            <a:endParaRPr lang="en-US" altLang="zh-CN" dirty="0">
              <a:solidFill>
                <a:srgbClr val="FF0000"/>
              </a:solidFill>
            </a:endParaRPr>
          </a:p>
        </p:txBody>
      </p:sp>
      <p:sp>
        <p:nvSpPr>
          <p:cNvPr id="5127" name="Text Box 7"/>
          <p:cNvSpPr txBox="1">
            <a:spLocks noChangeArrowheads="1"/>
          </p:cNvSpPr>
          <p:nvPr/>
        </p:nvSpPr>
        <p:spPr bwMode="auto">
          <a:xfrm>
            <a:off x="2513807" y="3574951"/>
            <a:ext cx="1008063" cy="683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dirty="0">
                <a:solidFill>
                  <a:srgbClr val="FF0000"/>
                </a:solidFill>
              </a:rPr>
              <a:t>put</a:t>
            </a:r>
            <a:endParaRPr lang="en-US" altLang="zh-CN" dirty="0">
              <a:solidFill>
                <a:srgbClr val="FF0000"/>
              </a:solidFill>
            </a:endParaRPr>
          </a:p>
        </p:txBody>
      </p:sp>
      <p:sp>
        <p:nvSpPr>
          <p:cNvPr id="5129" name="Text Box 9"/>
          <p:cNvSpPr txBox="1">
            <a:spLocks noChangeArrowheads="1"/>
          </p:cNvSpPr>
          <p:nvPr/>
        </p:nvSpPr>
        <p:spPr bwMode="auto">
          <a:xfrm>
            <a:off x="2423592" y="4118197"/>
            <a:ext cx="4140200" cy="6317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dirty="0">
                <a:solidFill>
                  <a:srgbClr val="FF0000"/>
                </a:solidFill>
              </a:rPr>
              <a:t>pour                   into</a:t>
            </a:r>
            <a:endParaRPr lang="en-US" altLang="zh-CN" dirty="0">
              <a:solidFill>
                <a:srgbClr val="FF0000"/>
              </a:solidFill>
            </a:endParaRPr>
          </a:p>
        </p:txBody>
      </p:sp>
      <p:sp>
        <p:nvSpPr>
          <p:cNvPr id="6150" name="Text Box 6"/>
          <p:cNvSpPr txBox="1">
            <a:spLocks noChangeArrowheads="1"/>
          </p:cNvSpPr>
          <p:nvPr/>
        </p:nvSpPr>
        <p:spPr bwMode="auto">
          <a:xfrm>
            <a:off x="2783632" y="4726366"/>
            <a:ext cx="2665412" cy="6317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dirty="0">
                <a:solidFill>
                  <a:srgbClr val="FF0000"/>
                </a:solidFill>
                <a:cs typeface="Times New Roman" panose="02020603050405020304" pitchFamily="18" charset="0"/>
              </a:rPr>
              <a:t>turn     on</a:t>
            </a:r>
            <a:endParaRPr lang="en-US" altLang="zh-CN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775520" y="2048563"/>
            <a:ext cx="8352928" cy="6289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20000"/>
              </a:lnSpc>
            </a:pPr>
            <a:r>
              <a:rPr lang="en-US" altLang="zh-CN" sz="3200" dirty="0">
                <a:solidFill>
                  <a:srgbClr val="0000FF"/>
                </a:solidFill>
                <a:latin typeface="Arial" panose="020B0604020202020204" pitchFamily="34" charset="0"/>
              </a:rPr>
              <a:t>How do you make a banana milk shake?</a:t>
            </a:r>
            <a:endParaRPr lang="en-US" altLang="zh-CN" sz="3200" dirty="0">
              <a:solidFill>
                <a:srgbClr val="0000FF"/>
              </a:solidFill>
              <a:latin typeface="Arial" panose="020B060402020202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1038" y="674867"/>
            <a:ext cx="6097564" cy="1153594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040370" y="3647440"/>
            <a:ext cx="1560830" cy="6140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dirty="0">
                <a:solidFill>
                  <a:srgbClr val="FF0000"/>
                </a:solidFill>
                <a:sym typeface="+mn-ea"/>
              </a:rPr>
              <a:t>in/into</a:t>
            </a:r>
            <a:endParaRPr lang="en-US" altLang="zh-CN" dirty="0">
              <a:solidFill>
                <a:srgbClr val="FF0000"/>
              </a:solidFill>
              <a:sym typeface="+mn-ea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5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6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5" grpId="0"/>
      <p:bldP spid="5127" grpId="0"/>
      <p:bldP spid="5129" grpId="0"/>
      <p:bldP spid="6150" grpId="0"/>
      <p:bldP spid="2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51384" y="980728"/>
            <a:ext cx="11233248" cy="39333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44500" indent="-444500">
              <a:lnSpc>
                <a:spcPct val="130000"/>
              </a:lnSpc>
            </a:pPr>
            <a:r>
              <a:rPr lang="en-US" altLang="zh-CN" sz="3200" dirty="0" smtClean="0"/>
              <a:t>3. </a:t>
            </a:r>
            <a:r>
              <a:rPr lang="en-US" altLang="zh-CN" sz="3200" dirty="0"/>
              <a:t>— </a:t>
            </a:r>
            <a:r>
              <a:rPr lang="en-US" altLang="zh-CN" sz="3200" dirty="0" smtClean="0"/>
              <a:t>Thank </a:t>
            </a:r>
            <a:r>
              <a:rPr lang="en-US" altLang="zh-CN" sz="3200" dirty="0"/>
              <a:t>you for the _____ you gave me.</a:t>
            </a:r>
            <a:endParaRPr lang="en-US" altLang="zh-CN" sz="3200" dirty="0"/>
          </a:p>
          <a:p>
            <a:pPr marL="444500" indent="-444500">
              <a:lnSpc>
                <a:spcPct val="130000"/>
              </a:lnSpc>
            </a:pPr>
            <a:r>
              <a:rPr lang="en-US" altLang="zh-CN" sz="3200" dirty="0"/>
              <a:t> </a:t>
            </a:r>
            <a:r>
              <a:rPr lang="en-US" altLang="zh-CN" sz="3200" dirty="0" smtClean="0"/>
              <a:t>   — I'm </a:t>
            </a:r>
            <a:r>
              <a:rPr lang="en-US" altLang="zh-CN" sz="3200" dirty="0"/>
              <a:t>glad they're helpful. </a:t>
            </a:r>
            <a:r>
              <a:rPr lang="en-US" altLang="zh-CN" sz="3200" dirty="0" smtClean="0"/>
              <a:t>                    (</a:t>
            </a:r>
            <a:r>
              <a:rPr lang="en-US" altLang="zh-CN" sz="3200" dirty="0"/>
              <a:t>2021</a:t>
            </a:r>
            <a:r>
              <a:rPr lang="zh-CN" altLang="en-US" sz="3200" dirty="0"/>
              <a:t>辽宁丹东</a:t>
            </a:r>
            <a:r>
              <a:rPr lang="en-US" altLang="zh-CN" sz="3200" dirty="0"/>
              <a:t>)</a:t>
            </a:r>
            <a:endParaRPr lang="en-US" altLang="zh-CN" sz="3200" dirty="0"/>
          </a:p>
          <a:p>
            <a:pPr marL="444500" indent="-444500">
              <a:lnSpc>
                <a:spcPct val="130000"/>
              </a:lnSpc>
            </a:pPr>
            <a:r>
              <a:rPr lang="en-US" altLang="zh-CN" sz="3200" dirty="0"/>
              <a:t>  </a:t>
            </a:r>
            <a:r>
              <a:rPr lang="en-US" altLang="zh-CN" sz="3200" dirty="0" smtClean="0"/>
              <a:t>  </a:t>
            </a:r>
            <a:r>
              <a:rPr lang="en-US" altLang="zh-CN" sz="3200" dirty="0"/>
              <a:t>A. suggestions	</a:t>
            </a:r>
            <a:r>
              <a:rPr lang="en-US" altLang="zh-CN" sz="3200" dirty="0" smtClean="0"/>
              <a:t>B</a:t>
            </a:r>
            <a:r>
              <a:rPr lang="en-US" altLang="zh-CN" sz="3200" dirty="0"/>
              <a:t>. advice	</a:t>
            </a:r>
            <a:r>
              <a:rPr lang="en-US" altLang="zh-CN" sz="3200" dirty="0" smtClean="0"/>
              <a:t>  C</a:t>
            </a:r>
            <a:r>
              <a:rPr lang="en-US" altLang="zh-CN" sz="3200" dirty="0"/>
              <a:t>. news	</a:t>
            </a:r>
            <a:r>
              <a:rPr lang="en-US" altLang="zh-CN" sz="3200" dirty="0" smtClean="0"/>
              <a:t>  D. </a:t>
            </a:r>
            <a:r>
              <a:rPr lang="en-US" altLang="zh-CN" sz="3200" dirty="0"/>
              <a:t>information</a:t>
            </a:r>
            <a:endParaRPr lang="en-US" altLang="zh-CN" sz="3200" dirty="0"/>
          </a:p>
          <a:p>
            <a:pPr marL="444500" indent="-444500">
              <a:lnSpc>
                <a:spcPct val="130000"/>
              </a:lnSpc>
            </a:pPr>
            <a:r>
              <a:rPr lang="en-US" altLang="zh-CN" sz="3200" dirty="0" smtClean="0"/>
              <a:t>4. </a:t>
            </a:r>
            <a:r>
              <a:rPr lang="en-US" altLang="zh-CN" sz="3200" dirty="0"/>
              <a:t>Sandy really likes eating meat, but she doesn’t like eating _______. </a:t>
            </a:r>
            <a:r>
              <a:rPr lang="en-US" altLang="zh-CN" sz="3200" dirty="0" smtClean="0"/>
              <a:t>                                                    (</a:t>
            </a:r>
            <a:r>
              <a:rPr lang="en-US" altLang="zh-CN" sz="3200" dirty="0"/>
              <a:t>2020</a:t>
            </a:r>
            <a:r>
              <a:rPr lang="zh-CN" altLang="en-US" sz="3200" dirty="0"/>
              <a:t>四川广元</a:t>
            </a:r>
            <a:r>
              <a:rPr lang="en-US" altLang="zh-CN" sz="3200" dirty="0"/>
              <a:t>) </a:t>
            </a:r>
            <a:endParaRPr lang="en-US" altLang="zh-CN" sz="3200" dirty="0"/>
          </a:p>
          <a:p>
            <a:pPr indent="444500">
              <a:lnSpc>
                <a:spcPct val="130000"/>
              </a:lnSpc>
            </a:pPr>
            <a:r>
              <a:rPr lang="en-US" altLang="zh-CN" sz="3200" dirty="0" smtClean="0"/>
              <a:t>A. breads              </a:t>
            </a:r>
            <a:r>
              <a:rPr lang="en-US" altLang="zh-CN" sz="3200" dirty="0"/>
              <a:t>B. vegetables        </a:t>
            </a:r>
            <a:r>
              <a:rPr lang="en-US" altLang="zh-CN" sz="3200" dirty="0" smtClean="0"/>
              <a:t>    </a:t>
            </a:r>
            <a:r>
              <a:rPr lang="en-US" altLang="zh-CN" sz="3200" dirty="0"/>
              <a:t>C. </a:t>
            </a:r>
            <a:r>
              <a:rPr lang="en-US" altLang="zh-CN" sz="3200" dirty="0" smtClean="0"/>
              <a:t>chickens</a:t>
            </a:r>
            <a:endParaRPr lang="en-US" altLang="zh-CN" sz="3200" dirty="0" smtClean="0"/>
          </a:p>
        </p:txBody>
      </p:sp>
      <p:sp>
        <p:nvSpPr>
          <p:cNvPr id="3" name="文本框 2"/>
          <p:cNvSpPr txBox="1"/>
          <p:nvPr/>
        </p:nvSpPr>
        <p:spPr>
          <a:xfrm>
            <a:off x="5015880" y="1052736"/>
            <a:ext cx="498855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A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387302" y="3605535"/>
            <a:ext cx="474810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B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/>
          <p:cNvPicPr>
            <a:picLocks noChangeAspect="1" noChangeArrowheads="1"/>
          </p:cNvPicPr>
          <p:nvPr/>
        </p:nvPicPr>
        <p:blipFill>
          <a:blip r:embed="rId2">
            <a:lum bright="12000" contras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0096" y="2939375"/>
            <a:ext cx="4105275" cy="277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Box 17"/>
          <p:cNvSpPr txBox="1">
            <a:spLocks noChangeArrowheads="1"/>
          </p:cNvSpPr>
          <p:nvPr/>
        </p:nvSpPr>
        <p:spPr bwMode="auto">
          <a:xfrm>
            <a:off x="1343472" y="2843629"/>
            <a:ext cx="6264275" cy="24045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dirty="0">
                <a:solidFill>
                  <a:srgbClr val="FF0000"/>
                </a:solidFill>
              </a:rPr>
              <a:t>First, ...</a:t>
            </a:r>
            <a:endParaRPr lang="en-US" altLang="zh-CN" dirty="0">
              <a:solidFill>
                <a:srgbClr val="FF0000"/>
              </a:solidFill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dirty="0">
                <a:solidFill>
                  <a:srgbClr val="FF0000"/>
                </a:solidFill>
              </a:rPr>
              <a:t>Next, …</a:t>
            </a:r>
            <a:endParaRPr lang="en-US" altLang="zh-CN" dirty="0">
              <a:solidFill>
                <a:srgbClr val="FF0000"/>
              </a:solidFill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dirty="0">
                <a:solidFill>
                  <a:srgbClr val="FF0000"/>
                </a:solidFill>
              </a:rPr>
              <a:t>Finally, …</a:t>
            </a:r>
            <a:endParaRPr lang="en-US" altLang="zh-CN" dirty="0">
              <a:solidFill>
                <a:srgbClr val="FF0000"/>
              </a:solidFill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dirty="0">
                <a:solidFill>
                  <a:srgbClr val="FF0000"/>
                </a:solidFill>
              </a:rPr>
              <a:t>And you can eat it now. </a:t>
            </a:r>
            <a:endParaRPr lang="en-US" altLang="zh-CN" dirty="0">
              <a:solidFill>
                <a:srgbClr val="FF0000"/>
              </a:solidFill>
            </a:endParaRPr>
          </a:p>
        </p:txBody>
      </p:sp>
      <p:sp>
        <p:nvSpPr>
          <p:cNvPr id="20486" name="Text Box 6"/>
          <p:cNvSpPr txBox="1">
            <a:spLocks noChangeArrowheads="1"/>
          </p:cNvSpPr>
          <p:nvPr/>
        </p:nvSpPr>
        <p:spPr bwMode="auto">
          <a:xfrm>
            <a:off x="1343472" y="2060848"/>
            <a:ext cx="8353623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3200" dirty="0"/>
              <a:t>Do you know how to make popcorn?</a:t>
            </a:r>
            <a:endParaRPr lang="en-US" altLang="zh-CN" sz="3200" dirty="0"/>
          </a:p>
        </p:txBody>
      </p:sp>
      <p:pic>
        <p:nvPicPr>
          <p:cNvPr id="20487" name="Picture 7" descr="Talking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9816" y="300797"/>
            <a:ext cx="3475038" cy="1401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Box 17"/>
          <p:cNvSpPr txBox="1">
            <a:spLocks noChangeArrowheads="1"/>
          </p:cNvSpPr>
          <p:nvPr/>
        </p:nvSpPr>
        <p:spPr bwMode="auto">
          <a:xfrm>
            <a:off x="1055440" y="2780928"/>
            <a:ext cx="10225136" cy="2086725"/>
          </a:xfrm>
          <a:prstGeom prst="rect">
            <a:avLst/>
          </a:prstGeom>
          <a:noFill/>
          <a:ln w="19050">
            <a:solidFill>
              <a:srgbClr val="CC00FF"/>
            </a:solidFill>
            <a:miter lim="800000"/>
          </a:ln>
        </p:spPr>
        <p:txBody>
          <a:bodyPr wrap="square">
            <a:spAutoFit/>
          </a:bodyPr>
          <a:lstStyle>
            <a:lvl1pPr marL="450850" indent="-4508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1332230" indent="-609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2120900" indent="-609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2910205" indent="-609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3698875" indent="-609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4156075" indent="-609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4613275" indent="-609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5070475" indent="-609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5527675" indent="-609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5000"/>
              </a:lnSpc>
            </a:pPr>
            <a:r>
              <a:rPr lang="en-US" altLang="zh-CN" dirty="0" smtClean="0"/>
              <a:t>1</a:t>
            </a:r>
            <a:r>
              <a:rPr lang="en-US" altLang="zh-CN" dirty="0"/>
              <a:t>. </a:t>
            </a:r>
            <a:r>
              <a:rPr lang="zh-CN" altLang="en-US" dirty="0"/>
              <a:t>根据生活经验，将如何做这些事情的过程写出来。</a:t>
            </a:r>
            <a:endParaRPr lang="zh-CN" altLang="en-US" dirty="0"/>
          </a:p>
          <a:p>
            <a:pPr eaLnBrk="1" hangingPunct="1">
              <a:lnSpc>
                <a:spcPct val="135000"/>
              </a:lnSpc>
            </a:pPr>
            <a:r>
              <a:rPr lang="en-US" altLang="zh-CN" dirty="0"/>
              <a:t>2. </a:t>
            </a:r>
            <a:r>
              <a:rPr lang="zh-CN" altLang="en-US" dirty="0"/>
              <a:t>恰当运用</a:t>
            </a:r>
            <a:r>
              <a:rPr lang="en-US" altLang="zh-CN" dirty="0">
                <a:solidFill>
                  <a:srgbClr val="FF0000"/>
                </a:solidFill>
              </a:rPr>
              <a:t>first, next, then, finally</a:t>
            </a:r>
            <a:r>
              <a:rPr lang="zh-CN" altLang="en-US" dirty="0"/>
              <a:t>等表示事情顺序的词汇</a:t>
            </a:r>
            <a:r>
              <a:rPr lang="en-US" altLang="zh-CN" dirty="0"/>
              <a:t>, </a:t>
            </a:r>
            <a:r>
              <a:rPr lang="zh-CN" altLang="en-US" dirty="0"/>
              <a:t>让你的描述更加清晰。</a:t>
            </a:r>
            <a:endParaRPr lang="en-US" altLang="zh-CN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3752" y="836711"/>
            <a:ext cx="4266847" cy="1706739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9656" y="1208477"/>
            <a:ext cx="963208" cy="963208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00" name="Text Box 4"/>
          <p:cNvSpPr txBox="1">
            <a:spLocks noChangeArrowheads="1"/>
          </p:cNvSpPr>
          <p:nvPr/>
        </p:nvSpPr>
        <p:spPr bwMode="auto">
          <a:xfrm>
            <a:off x="2048246" y="1806852"/>
            <a:ext cx="2884780" cy="4524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dirty="0"/>
              <a:t>做爆米花</a:t>
            </a:r>
            <a:endParaRPr lang="zh-CN" altLang="en-US" sz="3200" dirty="0"/>
          </a:p>
          <a:p>
            <a:pPr>
              <a:lnSpc>
                <a:spcPct val="150000"/>
              </a:lnSpc>
            </a:pPr>
            <a:r>
              <a:rPr lang="zh-CN" altLang="en-US" sz="3200" dirty="0"/>
              <a:t>半杯</a:t>
            </a:r>
            <a:endParaRPr lang="zh-CN" altLang="en-US" sz="3200" dirty="0"/>
          </a:p>
          <a:p>
            <a:pPr>
              <a:lnSpc>
                <a:spcPct val="150000"/>
              </a:lnSpc>
            </a:pPr>
            <a:r>
              <a:rPr lang="zh-CN" altLang="en-US" sz="3200" dirty="0"/>
              <a:t>种树</a:t>
            </a:r>
            <a:endParaRPr lang="zh-CN" altLang="en-US" sz="3200" dirty="0"/>
          </a:p>
          <a:p>
            <a:pPr>
              <a:lnSpc>
                <a:spcPct val="150000"/>
              </a:lnSpc>
            </a:pPr>
            <a:r>
              <a:rPr lang="zh-CN" altLang="en-US" sz="3200" dirty="0"/>
              <a:t>挖洞</a:t>
            </a:r>
            <a:endParaRPr lang="zh-CN" altLang="en-US" sz="3200" dirty="0"/>
          </a:p>
          <a:p>
            <a:pPr>
              <a:lnSpc>
                <a:spcPct val="150000"/>
              </a:lnSpc>
            </a:pPr>
            <a:r>
              <a:rPr lang="zh-CN" altLang="en-US" sz="3200" dirty="0"/>
              <a:t>洗衣服</a:t>
            </a:r>
            <a:endParaRPr lang="zh-CN" altLang="en-US" sz="3200" dirty="0"/>
          </a:p>
          <a:p>
            <a:pPr>
              <a:lnSpc>
                <a:spcPct val="150000"/>
              </a:lnSpc>
            </a:pPr>
            <a:r>
              <a:rPr lang="zh-CN" altLang="en-US" sz="3200" dirty="0"/>
              <a:t>从图书馆借书</a:t>
            </a:r>
            <a:endParaRPr lang="zh-CN" altLang="en-US" sz="3200" dirty="0"/>
          </a:p>
        </p:txBody>
      </p:sp>
      <p:sp>
        <p:nvSpPr>
          <p:cNvPr id="80902" name="Text Box 6"/>
          <p:cNvSpPr txBox="1">
            <a:spLocks noChangeArrowheads="1"/>
          </p:cNvSpPr>
          <p:nvPr/>
        </p:nvSpPr>
        <p:spPr bwMode="auto">
          <a:xfrm>
            <a:off x="5159896" y="1772816"/>
            <a:ext cx="6120680" cy="4524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3200" dirty="0">
                <a:solidFill>
                  <a:srgbClr val="FF0000"/>
                </a:solidFill>
              </a:rPr>
              <a:t>make popcorn </a:t>
            </a:r>
            <a:endParaRPr lang="en-US" altLang="zh-CN" sz="3200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3200" dirty="0">
                <a:solidFill>
                  <a:srgbClr val="FF0000"/>
                </a:solidFill>
              </a:rPr>
              <a:t>half a cup </a:t>
            </a:r>
            <a:endParaRPr lang="en-US" altLang="zh-CN" sz="3200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3200" dirty="0">
                <a:solidFill>
                  <a:srgbClr val="FF0000"/>
                </a:solidFill>
              </a:rPr>
              <a:t>plant a tree </a:t>
            </a:r>
            <a:endParaRPr lang="en-US" altLang="zh-CN" sz="3200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3200" dirty="0">
                <a:solidFill>
                  <a:srgbClr val="FF0000"/>
                </a:solidFill>
              </a:rPr>
              <a:t>dig a hole </a:t>
            </a:r>
            <a:endParaRPr lang="en-US" altLang="zh-CN" sz="3200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3200" dirty="0">
                <a:solidFill>
                  <a:srgbClr val="FF0000"/>
                </a:solidFill>
              </a:rPr>
              <a:t>wash clothes </a:t>
            </a:r>
            <a:endParaRPr lang="zh-CN" altLang="en-US" sz="3200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3200" dirty="0">
                <a:solidFill>
                  <a:srgbClr val="FF0000"/>
                </a:solidFill>
              </a:rPr>
              <a:t>take out a book from the library</a:t>
            </a:r>
            <a:endParaRPr lang="en-US" altLang="zh-CN" sz="3200" dirty="0">
              <a:solidFill>
                <a:srgbClr val="FF0000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1784" y="539061"/>
            <a:ext cx="4752528" cy="1296143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09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09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09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8090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8090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8090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902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6" name="Text Box 4"/>
          <p:cNvSpPr txBox="1">
            <a:spLocks noChangeArrowheads="1"/>
          </p:cNvSpPr>
          <p:nvPr/>
        </p:nvSpPr>
        <p:spPr bwMode="auto">
          <a:xfrm>
            <a:off x="983432" y="1916832"/>
            <a:ext cx="10873208" cy="4228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58775" indent="-358775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625475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dirty="0"/>
              <a:t>1. </a:t>
            </a:r>
            <a:r>
              <a:rPr lang="zh-CN" altLang="en-US" dirty="0">
                <a:solidFill>
                  <a:srgbClr val="FF0000"/>
                </a:solidFill>
              </a:rPr>
              <a:t>可数</a:t>
            </a:r>
            <a:r>
              <a:rPr lang="zh-CN" altLang="en-US" dirty="0" smtClean="0">
                <a:solidFill>
                  <a:srgbClr val="FF0000"/>
                </a:solidFill>
              </a:rPr>
              <a:t>名词有单复数之分</a:t>
            </a:r>
            <a:r>
              <a:rPr lang="zh-CN" altLang="en-US" dirty="0" smtClean="0"/>
              <a:t>。</a:t>
            </a:r>
            <a:endParaRPr lang="zh-CN" altLang="en-US" dirty="0"/>
          </a:p>
          <a:p>
            <a:pPr eaLnBrk="1" hangingPunct="1">
              <a:lnSpc>
                <a:spcPct val="120000"/>
              </a:lnSpc>
            </a:pPr>
            <a:r>
              <a:rPr lang="en-US" altLang="zh-CN" dirty="0"/>
              <a:t>2. </a:t>
            </a:r>
            <a:r>
              <a:rPr lang="zh-CN" altLang="en-US" dirty="0">
                <a:solidFill>
                  <a:srgbClr val="FF0000"/>
                </a:solidFill>
              </a:rPr>
              <a:t>可数名词</a:t>
            </a:r>
            <a:r>
              <a:rPr lang="zh-CN" altLang="en-US" dirty="0"/>
              <a:t>可直接和</a:t>
            </a:r>
            <a:r>
              <a:rPr lang="en-US" altLang="zh-CN" dirty="0"/>
              <a:t>a / an</a:t>
            </a:r>
            <a:r>
              <a:rPr lang="zh-CN" altLang="en-US" dirty="0"/>
              <a:t>或数词连用来表示具体的</a:t>
            </a:r>
            <a:r>
              <a:rPr lang="zh-CN" altLang="en-US" dirty="0" smtClean="0"/>
              <a:t>数量</a:t>
            </a:r>
            <a:r>
              <a:rPr lang="en-US" altLang="zh-CN" dirty="0" smtClean="0"/>
              <a:t>, </a:t>
            </a:r>
            <a:r>
              <a:rPr lang="zh-CN" altLang="en-US" dirty="0" smtClean="0"/>
              <a:t>也可用</a:t>
            </a:r>
            <a:r>
              <a:rPr lang="en-US" altLang="zh-CN" dirty="0" smtClean="0"/>
              <a:t> </a:t>
            </a:r>
            <a:r>
              <a:rPr lang="en-US" altLang="zh-CN" dirty="0"/>
              <a:t>some / many / lots of / a lot of …+ </a:t>
            </a:r>
            <a:r>
              <a:rPr lang="zh-CN" altLang="en-US" dirty="0"/>
              <a:t>名词</a:t>
            </a:r>
            <a:r>
              <a:rPr lang="zh-CN" altLang="en-US" dirty="0" smtClean="0"/>
              <a:t>复数</a:t>
            </a:r>
            <a:r>
              <a:rPr lang="en-US" altLang="zh-CN" dirty="0" smtClean="0"/>
              <a:t>;</a:t>
            </a:r>
            <a:r>
              <a:rPr lang="zh-CN" altLang="en-US" dirty="0" smtClean="0"/>
              <a:t>  </a:t>
            </a:r>
            <a:endParaRPr lang="en-US" altLang="zh-CN" dirty="0" smtClean="0"/>
          </a:p>
          <a:p>
            <a:pPr eaLnBrk="1" hangingPunct="1">
              <a:lnSpc>
                <a:spcPct val="120000"/>
              </a:lnSpc>
            </a:pPr>
            <a:r>
              <a:rPr lang="zh-CN" altLang="en-US" dirty="0" smtClean="0">
                <a:solidFill>
                  <a:srgbClr val="0000FF"/>
                </a:solidFill>
              </a:rPr>
              <a:t>   </a:t>
            </a:r>
            <a:r>
              <a:rPr lang="zh-CN" altLang="en-US" dirty="0" smtClean="0">
                <a:solidFill>
                  <a:srgbClr val="FF0000"/>
                </a:solidFill>
              </a:rPr>
              <a:t>不可数</a:t>
            </a:r>
            <a:r>
              <a:rPr lang="zh-CN" altLang="en-US" dirty="0">
                <a:solidFill>
                  <a:srgbClr val="FF0000"/>
                </a:solidFill>
              </a:rPr>
              <a:t>名词</a:t>
            </a:r>
            <a:r>
              <a:rPr lang="zh-CN" altLang="en-US" dirty="0"/>
              <a:t>前要</a:t>
            </a:r>
            <a:r>
              <a:rPr lang="zh-CN" altLang="en-US" dirty="0" smtClean="0"/>
              <a:t>用 </a:t>
            </a:r>
            <a:r>
              <a:rPr lang="en-US" altLang="zh-CN" dirty="0" smtClean="0"/>
              <a:t>“a </a:t>
            </a:r>
            <a:r>
              <a:rPr lang="en-US" altLang="zh-CN" dirty="0"/>
              <a:t>/ an</a:t>
            </a:r>
            <a:r>
              <a:rPr lang="zh-CN" altLang="en-US" dirty="0"/>
              <a:t>或数词</a:t>
            </a:r>
            <a:r>
              <a:rPr lang="en-US" altLang="zh-CN" dirty="0"/>
              <a:t>+</a:t>
            </a:r>
            <a:r>
              <a:rPr lang="zh-CN" altLang="en-US" dirty="0"/>
              <a:t>表示量的名词</a:t>
            </a:r>
            <a:r>
              <a:rPr lang="en-US" altLang="zh-CN" dirty="0"/>
              <a:t>(</a:t>
            </a:r>
            <a:r>
              <a:rPr lang="zh-CN" altLang="en-US" dirty="0"/>
              <a:t>有单数、复数形式变化</a:t>
            </a:r>
            <a:r>
              <a:rPr lang="en-US" altLang="zh-CN" dirty="0"/>
              <a:t>) + of”</a:t>
            </a:r>
            <a:r>
              <a:rPr lang="zh-CN" altLang="en-US" dirty="0"/>
              <a:t>结构来表示具体的</a:t>
            </a:r>
            <a:r>
              <a:rPr lang="zh-CN" altLang="en-US" dirty="0" smtClean="0"/>
              <a:t>数量。</a:t>
            </a:r>
            <a:endParaRPr lang="en-US" altLang="zh-CN" dirty="0" smtClean="0"/>
          </a:p>
          <a:p>
            <a:pPr eaLnBrk="1" hangingPunct="1">
              <a:lnSpc>
                <a:spcPct val="120000"/>
              </a:lnSpc>
            </a:pPr>
            <a:r>
              <a:rPr lang="en-US" altLang="zh-CN" dirty="0" smtClean="0"/>
              <a:t>3</a:t>
            </a:r>
            <a:r>
              <a:rPr lang="en-US" altLang="zh-CN" dirty="0"/>
              <a:t>. </a:t>
            </a:r>
            <a:r>
              <a:rPr lang="zh-CN" altLang="en-US" dirty="0"/>
              <a:t>对</a:t>
            </a:r>
            <a:r>
              <a:rPr lang="zh-CN" altLang="en-US" dirty="0">
                <a:solidFill>
                  <a:srgbClr val="FF0000"/>
                </a:solidFill>
              </a:rPr>
              <a:t>可数名词</a:t>
            </a:r>
            <a:r>
              <a:rPr lang="zh-CN" altLang="en-US" dirty="0"/>
              <a:t>的量进行提问时用</a:t>
            </a:r>
            <a:r>
              <a:rPr lang="en-US" altLang="zh-CN" dirty="0">
                <a:solidFill>
                  <a:srgbClr val="FF0000"/>
                </a:solidFill>
              </a:rPr>
              <a:t>how </a:t>
            </a:r>
            <a:r>
              <a:rPr lang="en-US" altLang="zh-CN" dirty="0" smtClean="0">
                <a:solidFill>
                  <a:srgbClr val="FF0000"/>
                </a:solidFill>
              </a:rPr>
              <a:t>many</a:t>
            </a:r>
            <a:r>
              <a:rPr lang="en-US" altLang="zh-CN" dirty="0" smtClean="0"/>
              <a:t>;</a:t>
            </a:r>
            <a:r>
              <a:rPr lang="en-US" altLang="zh-CN" dirty="0" smtClean="0">
                <a:solidFill>
                  <a:srgbClr val="0000FF"/>
                </a:solidFill>
              </a:rPr>
              <a:t> </a:t>
            </a:r>
            <a:endParaRPr lang="en-US" altLang="zh-CN" dirty="0">
              <a:solidFill>
                <a:srgbClr val="0000FF"/>
              </a:solidFill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dirty="0"/>
              <a:t> </a:t>
            </a:r>
            <a:r>
              <a:rPr lang="zh-CN" altLang="en-US" dirty="0"/>
              <a:t>   对</a:t>
            </a:r>
            <a:r>
              <a:rPr lang="zh-CN" altLang="en-US" dirty="0">
                <a:solidFill>
                  <a:srgbClr val="FF0000"/>
                </a:solidFill>
              </a:rPr>
              <a:t>不可数名词</a:t>
            </a:r>
            <a:r>
              <a:rPr lang="zh-CN" altLang="en-US" dirty="0"/>
              <a:t>的量进行提问时用</a:t>
            </a:r>
            <a:r>
              <a:rPr lang="en-US" altLang="zh-CN" dirty="0">
                <a:solidFill>
                  <a:srgbClr val="FF0000"/>
                </a:solidFill>
              </a:rPr>
              <a:t>how much</a:t>
            </a:r>
            <a:r>
              <a:rPr lang="zh-CN" altLang="en-US" dirty="0"/>
              <a:t>。 </a:t>
            </a:r>
            <a:endParaRPr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3647728" y="764704"/>
            <a:ext cx="4752528" cy="615553"/>
          </a:xfrm>
          <a:prstGeom prst="rect">
            <a:avLst/>
          </a:prstGeom>
          <a:solidFill>
            <a:srgbClr val="CC66FF"/>
          </a:solidFill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可数名词和不可数名词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368" y="1861154"/>
            <a:ext cx="11089232" cy="42288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3200" dirty="0" smtClean="0">
                <a:solidFill>
                  <a:srgbClr val="0000FF"/>
                </a:solidFill>
              </a:rPr>
              <a:t>I. </a:t>
            </a:r>
            <a:r>
              <a:rPr lang="zh-CN" altLang="en-US" sz="3200" dirty="0" smtClean="0">
                <a:solidFill>
                  <a:srgbClr val="0000FF"/>
                </a:solidFill>
              </a:rPr>
              <a:t>根据</a:t>
            </a:r>
            <a:r>
              <a:rPr lang="zh-CN" altLang="en-US" sz="3200" dirty="0">
                <a:solidFill>
                  <a:srgbClr val="0000FF"/>
                </a:solidFill>
              </a:rPr>
              <a:t>括号内的要求完成下列各题，每空一词</a:t>
            </a:r>
            <a:r>
              <a:rPr lang="en-US" altLang="zh-CN" sz="3200" dirty="0">
                <a:solidFill>
                  <a:srgbClr val="0000FF"/>
                </a:solidFill>
              </a:rPr>
              <a:t>(</a:t>
            </a:r>
            <a:r>
              <a:rPr lang="zh-CN" altLang="en-US" sz="3200" dirty="0">
                <a:solidFill>
                  <a:srgbClr val="0000FF"/>
                </a:solidFill>
              </a:rPr>
              <a:t>含缩略形式</a:t>
            </a:r>
            <a:r>
              <a:rPr lang="en-US" altLang="zh-CN" sz="3200" dirty="0">
                <a:solidFill>
                  <a:srgbClr val="0000FF"/>
                </a:solidFill>
              </a:rPr>
              <a:t>)</a:t>
            </a:r>
            <a:r>
              <a:rPr lang="zh-CN" altLang="en-US" sz="3200" dirty="0">
                <a:solidFill>
                  <a:srgbClr val="0000FF"/>
                </a:solidFill>
              </a:rPr>
              <a:t>。</a:t>
            </a:r>
            <a:endParaRPr lang="zh-CN" altLang="en-US" sz="3200" dirty="0">
              <a:solidFill>
                <a:srgbClr val="0000FF"/>
              </a:solidFill>
            </a:endParaRPr>
          </a:p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altLang="zh-CN" sz="3200" kern="0" dirty="0" smtClean="0">
                <a:solidFill>
                  <a:srgbClr val="000000"/>
                </a:solidFill>
              </a:rPr>
              <a:t>    1</a:t>
            </a:r>
            <a:r>
              <a:rPr lang="en-US" altLang="zh-CN" sz="3200" kern="0" dirty="0">
                <a:solidFill>
                  <a:srgbClr val="000000"/>
                </a:solidFill>
              </a:rPr>
              <a:t>. You should go to bed early tonight. (</a:t>
            </a:r>
            <a:r>
              <a:rPr lang="zh-CN" altLang="zh-CN" sz="3200" kern="0" dirty="0">
                <a:solidFill>
                  <a:srgbClr val="000000"/>
                </a:solidFill>
              </a:rPr>
              <a:t>改为祈使句</a:t>
            </a:r>
            <a:r>
              <a:rPr lang="en-US" altLang="zh-CN" sz="3200" kern="0" dirty="0">
                <a:solidFill>
                  <a:srgbClr val="000000"/>
                </a:solidFill>
              </a:rPr>
              <a:t>)</a:t>
            </a:r>
            <a:endParaRPr lang="zh-CN" altLang="zh-CN" sz="2400" kern="100" dirty="0"/>
          </a:p>
          <a:p>
            <a:pPr indent="152400">
              <a:lnSpc>
                <a:spcPct val="120000"/>
              </a:lnSpc>
              <a:spcAft>
                <a:spcPts val="0"/>
              </a:spcAft>
            </a:pPr>
            <a:r>
              <a:rPr lang="en-US" altLang="zh-CN" sz="3200" kern="0" dirty="0" smtClean="0">
                <a:solidFill>
                  <a:srgbClr val="000000"/>
                </a:solidFill>
              </a:rPr>
              <a:t>       _______ </a:t>
            </a:r>
            <a:r>
              <a:rPr lang="en-US" altLang="zh-CN" sz="3200" kern="0" dirty="0">
                <a:solidFill>
                  <a:srgbClr val="000000"/>
                </a:solidFill>
              </a:rPr>
              <a:t>_______ _______ _______ tonight.</a:t>
            </a:r>
            <a:endParaRPr lang="zh-CN" altLang="zh-CN" sz="2400" kern="100" dirty="0"/>
          </a:p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altLang="zh-CN" sz="3200" kern="0" dirty="0" smtClean="0">
                <a:solidFill>
                  <a:srgbClr val="000000"/>
                </a:solidFill>
              </a:rPr>
              <a:t>    2</a:t>
            </a:r>
            <a:r>
              <a:rPr lang="en-US" altLang="zh-CN" sz="3200" kern="0" dirty="0">
                <a:solidFill>
                  <a:srgbClr val="000000"/>
                </a:solidFill>
              </a:rPr>
              <a:t>. You shouldn’t be afraid of her.    (</a:t>
            </a:r>
            <a:r>
              <a:rPr lang="zh-CN" altLang="zh-CN" sz="3200" kern="0" dirty="0">
                <a:solidFill>
                  <a:srgbClr val="000000"/>
                </a:solidFill>
              </a:rPr>
              <a:t>改为祈使句</a:t>
            </a:r>
            <a:r>
              <a:rPr lang="en-US" altLang="zh-CN" sz="3200" kern="0" dirty="0">
                <a:solidFill>
                  <a:srgbClr val="000000"/>
                </a:solidFill>
              </a:rPr>
              <a:t>)</a:t>
            </a:r>
            <a:endParaRPr lang="zh-CN" altLang="zh-CN" sz="2400" kern="100" dirty="0"/>
          </a:p>
          <a:p>
            <a:pPr indent="152400">
              <a:lnSpc>
                <a:spcPct val="120000"/>
              </a:lnSpc>
              <a:spcAft>
                <a:spcPts val="0"/>
              </a:spcAft>
            </a:pPr>
            <a:r>
              <a:rPr lang="en-US" altLang="zh-CN" sz="3200" kern="0" dirty="0" smtClean="0">
                <a:solidFill>
                  <a:srgbClr val="000000"/>
                </a:solidFill>
              </a:rPr>
              <a:t>       _______ </a:t>
            </a:r>
            <a:r>
              <a:rPr lang="en-US" altLang="zh-CN" sz="3200" kern="0" dirty="0">
                <a:solidFill>
                  <a:srgbClr val="000000"/>
                </a:solidFill>
              </a:rPr>
              <a:t>_______ _______ _______ her.</a:t>
            </a:r>
            <a:endParaRPr lang="zh-CN" altLang="zh-CN" sz="2400" kern="100" dirty="0"/>
          </a:p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altLang="zh-CN" sz="3200" kern="0" dirty="0" smtClean="0">
                <a:solidFill>
                  <a:srgbClr val="000000"/>
                </a:solidFill>
              </a:rPr>
              <a:t>    3</a:t>
            </a:r>
            <a:r>
              <a:rPr lang="en-US" altLang="zh-CN" sz="3200" kern="0" dirty="0">
                <a:solidFill>
                  <a:srgbClr val="000000"/>
                </a:solidFill>
              </a:rPr>
              <a:t>. They need </a:t>
            </a:r>
            <a:r>
              <a:rPr lang="en-US" altLang="zh-CN" sz="3200" u="sng" kern="0" dirty="0">
                <a:solidFill>
                  <a:srgbClr val="000000"/>
                </a:solidFill>
              </a:rPr>
              <a:t>three</a:t>
            </a:r>
            <a:r>
              <a:rPr lang="en-US" altLang="zh-CN" sz="3200" kern="0" dirty="0">
                <a:solidFill>
                  <a:srgbClr val="000000"/>
                </a:solidFill>
              </a:rPr>
              <a:t> cups of juice. (</a:t>
            </a:r>
            <a:r>
              <a:rPr lang="zh-CN" altLang="zh-CN" sz="3200" kern="0" dirty="0">
                <a:solidFill>
                  <a:srgbClr val="000000"/>
                </a:solidFill>
              </a:rPr>
              <a:t>对划线部分提问</a:t>
            </a:r>
            <a:r>
              <a:rPr lang="en-US" altLang="zh-CN" sz="3200" kern="0" dirty="0">
                <a:solidFill>
                  <a:srgbClr val="000000"/>
                </a:solidFill>
              </a:rPr>
              <a:t>)</a:t>
            </a:r>
            <a:endParaRPr lang="zh-CN" altLang="zh-CN" sz="2400" kern="100" dirty="0"/>
          </a:p>
          <a:p>
            <a:pPr indent="152400">
              <a:lnSpc>
                <a:spcPct val="120000"/>
              </a:lnSpc>
              <a:spcAft>
                <a:spcPts val="0"/>
              </a:spcAft>
            </a:pPr>
            <a:r>
              <a:rPr lang="en-US" altLang="zh-CN" sz="3200" kern="0" dirty="0" smtClean="0">
                <a:solidFill>
                  <a:srgbClr val="000000"/>
                </a:solidFill>
              </a:rPr>
              <a:t>       _______ </a:t>
            </a:r>
            <a:r>
              <a:rPr lang="en-US" altLang="zh-CN" sz="3200" kern="0" dirty="0">
                <a:solidFill>
                  <a:srgbClr val="000000"/>
                </a:solidFill>
              </a:rPr>
              <a:t>_______ _______ _______ _______ do they need?</a:t>
            </a:r>
            <a:endParaRPr lang="zh-CN" altLang="zh-CN" sz="2400" kern="100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7728" y="476672"/>
            <a:ext cx="4571622" cy="1401964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1461121" y="3056957"/>
            <a:ext cx="575830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kern="0" dirty="0">
                <a:solidFill>
                  <a:srgbClr val="FF0000"/>
                </a:solidFill>
              </a:rPr>
              <a:t>Go </a:t>
            </a:r>
            <a:r>
              <a:rPr lang="en-US" altLang="zh-CN" sz="3200" kern="0" dirty="0" smtClean="0">
                <a:solidFill>
                  <a:srgbClr val="FF0000"/>
                </a:solidFill>
              </a:rPr>
              <a:t>            to          bed        early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435137" y="4217796"/>
            <a:ext cx="547137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kern="0" dirty="0">
                <a:solidFill>
                  <a:srgbClr val="FF0000"/>
                </a:solidFill>
              </a:rPr>
              <a:t>Don’t </a:t>
            </a:r>
            <a:r>
              <a:rPr lang="en-US" altLang="zh-CN" sz="3200" kern="0" dirty="0" smtClean="0">
                <a:solidFill>
                  <a:srgbClr val="FF0000"/>
                </a:solidFill>
              </a:rPr>
              <a:t>       be        afraid        of</a:t>
            </a:r>
            <a:endParaRPr lang="zh-CN" altLang="en-US" sz="3200" kern="0" dirty="0">
              <a:solidFill>
                <a:srgbClr val="FF0000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485047" y="5355917"/>
            <a:ext cx="714811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kern="0" dirty="0">
                <a:solidFill>
                  <a:srgbClr val="FF0000"/>
                </a:solidFill>
              </a:rPr>
              <a:t>How </a:t>
            </a:r>
            <a:r>
              <a:rPr lang="en-US" altLang="zh-CN" sz="3200" kern="0" dirty="0" smtClean="0">
                <a:solidFill>
                  <a:srgbClr val="FF0000"/>
                </a:solidFill>
              </a:rPr>
              <a:t>      many       cups        of         juice</a:t>
            </a:r>
            <a:endParaRPr lang="zh-CN" altLang="zh-CN" sz="3200" kern="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695400" y="1844824"/>
            <a:ext cx="11305256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US" altLang="zh-CN" sz="3200" kern="0" dirty="0">
                <a:solidFill>
                  <a:srgbClr val="000000"/>
                </a:solidFill>
              </a:rPr>
              <a:t>4. My dog dug </a:t>
            </a:r>
            <a:r>
              <a:rPr lang="en-US" altLang="zh-CN" sz="3200" u="sng" kern="0" dirty="0">
                <a:solidFill>
                  <a:srgbClr val="000000"/>
                </a:solidFill>
              </a:rPr>
              <a:t>four</a:t>
            </a:r>
            <a:r>
              <a:rPr lang="en-US" altLang="zh-CN" sz="3200" kern="0" dirty="0">
                <a:solidFill>
                  <a:srgbClr val="000000"/>
                </a:solidFill>
              </a:rPr>
              <a:t> holes under the tree.   (</a:t>
            </a:r>
            <a:r>
              <a:rPr lang="zh-CN" altLang="zh-CN" sz="3200" kern="0" dirty="0">
                <a:solidFill>
                  <a:srgbClr val="000000"/>
                </a:solidFill>
              </a:rPr>
              <a:t>对划线部分提问</a:t>
            </a:r>
            <a:r>
              <a:rPr lang="en-US" altLang="zh-CN" sz="3200" kern="0" dirty="0">
                <a:solidFill>
                  <a:srgbClr val="000000"/>
                </a:solidFill>
              </a:rPr>
              <a:t>)</a:t>
            </a:r>
            <a:endParaRPr lang="zh-CN" altLang="zh-CN" sz="2400" kern="100" dirty="0"/>
          </a:p>
          <a:p>
            <a:pPr indent="152400">
              <a:lnSpc>
                <a:spcPct val="150000"/>
              </a:lnSpc>
              <a:spcAft>
                <a:spcPts val="0"/>
              </a:spcAft>
            </a:pPr>
            <a:r>
              <a:rPr lang="en-US" altLang="zh-CN" sz="3200" kern="0" dirty="0" smtClean="0">
                <a:solidFill>
                  <a:srgbClr val="000000"/>
                </a:solidFill>
              </a:rPr>
              <a:t>   _______ </a:t>
            </a:r>
            <a:r>
              <a:rPr lang="en-US" altLang="zh-CN" sz="3200" kern="0" dirty="0">
                <a:solidFill>
                  <a:srgbClr val="000000"/>
                </a:solidFill>
              </a:rPr>
              <a:t>_______ holes did your dog dig under the tree?</a:t>
            </a:r>
            <a:endParaRPr lang="zh-CN" altLang="zh-CN" sz="2400" kern="100" dirty="0"/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US" altLang="zh-CN" sz="3200" kern="0" dirty="0">
                <a:solidFill>
                  <a:srgbClr val="000000"/>
                </a:solidFill>
              </a:rPr>
              <a:t>5. Sam ate </a:t>
            </a:r>
            <a:r>
              <a:rPr lang="en-US" altLang="zh-CN" sz="3200" u="sng" kern="0" dirty="0">
                <a:solidFill>
                  <a:srgbClr val="000000"/>
                </a:solidFill>
              </a:rPr>
              <a:t>two bowls of</a:t>
            </a:r>
            <a:r>
              <a:rPr lang="en-US" altLang="zh-CN" sz="3200" kern="0" dirty="0">
                <a:solidFill>
                  <a:srgbClr val="000000"/>
                </a:solidFill>
              </a:rPr>
              <a:t> rice yesterday.    (</a:t>
            </a:r>
            <a:r>
              <a:rPr lang="zh-CN" altLang="zh-CN" sz="3200" kern="0" dirty="0">
                <a:solidFill>
                  <a:srgbClr val="000000"/>
                </a:solidFill>
              </a:rPr>
              <a:t>对划线部分提问</a:t>
            </a:r>
            <a:r>
              <a:rPr lang="en-US" altLang="zh-CN" sz="3200" kern="0" dirty="0">
                <a:solidFill>
                  <a:srgbClr val="000000"/>
                </a:solidFill>
              </a:rPr>
              <a:t>)</a:t>
            </a:r>
            <a:endParaRPr lang="zh-CN" altLang="zh-CN" sz="2400" kern="100" dirty="0"/>
          </a:p>
          <a:p>
            <a:pPr indent="152400">
              <a:lnSpc>
                <a:spcPct val="150000"/>
              </a:lnSpc>
              <a:spcAft>
                <a:spcPts val="0"/>
              </a:spcAft>
            </a:pPr>
            <a:r>
              <a:rPr lang="en-US" altLang="zh-CN" sz="3200" kern="0" dirty="0" smtClean="0">
                <a:solidFill>
                  <a:srgbClr val="000000"/>
                </a:solidFill>
              </a:rPr>
              <a:t>  _______ </a:t>
            </a:r>
            <a:r>
              <a:rPr lang="en-US" altLang="zh-CN" sz="3200" kern="0" dirty="0">
                <a:solidFill>
                  <a:srgbClr val="000000"/>
                </a:solidFill>
              </a:rPr>
              <a:t>_______ _______ did Sam eat yesterday? </a:t>
            </a:r>
            <a:endParaRPr lang="zh-CN" altLang="zh-CN" sz="2400" kern="100" dirty="0"/>
          </a:p>
        </p:txBody>
      </p:sp>
      <p:sp>
        <p:nvSpPr>
          <p:cNvPr id="2" name="矩形 1"/>
          <p:cNvSpPr/>
          <p:nvPr/>
        </p:nvSpPr>
        <p:spPr>
          <a:xfrm>
            <a:off x="1376660" y="4212377"/>
            <a:ext cx="398057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kern="0" dirty="0" smtClean="0">
                <a:solidFill>
                  <a:srgbClr val="FF0000"/>
                </a:solidFill>
              </a:rPr>
              <a:t>How      </a:t>
            </a:r>
            <a:r>
              <a:rPr lang="en-US" altLang="zh-CN" sz="3200" kern="0" dirty="0">
                <a:solidFill>
                  <a:srgbClr val="FF0000"/>
                </a:solidFill>
              </a:rPr>
              <a:t>much </a:t>
            </a:r>
            <a:r>
              <a:rPr lang="en-US" altLang="zh-CN" sz="3200" kern="0" dirty="0" smtClean="0">
                <a:solidFill>
                  <a:srgbClr val="FF0000"/>
                </a:solidFill>
              </a:rPr>
              <a:t>      rice</a:t>
            </a:r>
            <a:endParaRPr lang="zh-CN" altLang="zh-CN" sz="3200" kern="0" dirty="0">
              <a:solidFill>
                <a:srgbClr val="FF0000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1376660" y="2700209"/>
            <a:ext cx="280557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kern="0" dirty="0">
                <a:solidFill>
                  <a:srgbClr val="FF0000"/>
                </a:solidFill>
              </a:rPr>
              <a:t>How </a:t>
            </a:r>
            <a:r>
              <a:rPr lang="en-US" altLang="zh-CN" sz="3200" kern="0" dirty="0" smtClean="0">
                <a:solidFill>
                  <a:srgbClr val="FF0000"/>
                </a:solidFill>
              </a:rPr>
              <a:t>     many</a:t>
            </a:r>
            <a:r>
              <a:rPr lang="en-US" altLang="zh-CN" sz="3200" kern="0" dirty="0">
                <a:solidFill>
                  <a:srgbClr val="FF0000"/>
                </a:solidFill>
              </a:rPr>
              <a:t>  </a:t>
            </a:r>
            <a:endParaRPr lang="zh-CN" altLang="en-US" sz="3200" kern="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79376" y="692696"/>
            <a:ext cx="11449272" cy="59500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27380" indent="-627380" algn="just">
              <a:lnSpc>
                <a:spcPct val="120000"/>
              </a:lnSpc>
              <a:spcAft>
                <a:spcPts val="0"/>
              </a:spcAft>
            </a:pPr>
            <a:r>
              <a:rPr lang="zh-CN" altLang="zh-CN" sz="3200" kern="100" dirty="0">
                <a:solidFill>
                  <a:srgbClr val="0000FF"/>
                </a:solidFill>
                <a:cs typeface="Times New Roman" panose="02020603050405020304" pitchFamily="18" charset="0"/>
              </a:rPr>
              <a:t>Ⅱ</a:t>
            </a:r>
            <a:r>
              <a:rPr lang="en-US" altLang="zh-CN" sz="3200" kern="100" dirty="0">
                <a:solidFill>
                  <a:srgbClr val="0000FF"/>
                </a:solidFill>
                <a:cs typeface="Times New Roman" panose="02020603050405020304" pitchFamily="18" charset="0"/>
              </a:rPr>
              <a:t>. </a:t>
            </a:r>
            <a:r>
              <a:rPr lang="zh-CN" altLang="zh-CN" sz="3200" kern="100" dirty="0">
                <a:solidFill>
                  <a:srgbClr val="0000FF"/>
                </a:solidFill>
                <a:cs typeface="Times New Roman" panose="02020603050405020304" pitchFamily="18" charset="0"/>
              </a:rPr>
              <a:t>根据短文内容、所给首字母提示及括号内所给单词的提示填空。</a:t>
            </a:r>
            <a:endParaRPr lang="zh-CN" altLang="zh-CN" sz="3200" kern="100" dirty="0">
              <a:solidFill>
                <a:srgbClr val="0000FF"/>
              </a:solidFill>
              <a:cs typeface="Times New Roman" panose="02020603050405020304" pitchFamily="18" charset="0"/>
            </a:endParaRPr>
          </a:p>
          <a:p>
            <a:pPr indent="266700">
              <a:lnSpc>
                <a:spcPct val="120000"/>
              </a:lnSpc>
              <a:spcAft>
                <a:spcPts val="0"/>
              </a:spcAft>
            </a:pPr>
            <a:r>
              <a:rPr lang="en-US" altLang="zh-CN" sz="3200" kern="0" dirty="0">
                <a:solidFill>
                  <a:srgbClr val="000000"/>
                </a:solidFill>
              </a:rPr>
              <a:t>These are Mr. Baker and Mrs. Baker. They are old farmers. Mr. Baker loves his wife (</a:t>
            </a:r>
            <a:r>
              <a:rPr lang="zh-CN" altLang="zh-CN" sz="3200" kern="0" dirty="0">
                <a:solidFill>
                  <a:srgbClr val="000000"/>
                </a:solidFill>
              </a:rPr>
              <a:t>妻子</a:t>
            </a:r>
            <a:r>
              <a:rPr lang="en-US" altLang="zh-CN" sz="3200" kern="0" dirty="0">
                <a:solidFill>
                  <a:srgbClr val="000000"/>
                </a:solidFill>
              </a:rPr>
              <a:t>) very much. Every day, Mr. Baker wakes up early. He usually works on the farm in the morning. (1)</a:t>
            </a:r>
            <a:r>
              <a:rPr lang="en-US" altLang="zh-CN" sz="3200" u="sng" kern="0" dirty="0">
                <a:solidFill>
                  <a:srgbClr val="000000"/>
                </a:solidFill>
              </a:rPr>
              <a:t>F               </a:t>
            </a:r>
            <a:r>
              <a:rPr lang="en-US" altLang="zh-CN" sz="3200" kern="0" dirty="0">
                <a:solidFill>
                  <a:srgbClr val="000000"/>
                </a:solidFill>
              </a:rPr>
              <a:t> , he milks the cow. (2)</a:t>
            </a:r>
            <a:r>
              <a:rPr lang="en-US" altLang="zh-CN" sz="3200" u="sng" kern="0" dirty="0">
                <a:solidFill>
                  <a:srgbClr val="000000"/>
                </a:solidFill>
              </a:rPr>
              <a:t>N               </a:t>
            </a:r>
            <a:r>
              <a:rPr lang="en-US" altLang="zh-CN" sz="3200" kern="0" dirty="0">
                <a:solidFill>
                  <a:srgbClr val="000000"/>
                </a:solidFill>
              </a:rPr>
              <a:t> , he feeds the chickens. He grows (3) </a:t>
            </a:r>
            <a:r>
              <a:rPr lang="en-US" altLang="zh-CN" sz="3200" u="sng" kern="0" dirty="0">
                <a:solidFill>
                  <a:srgbClr val="000000"/>
                </a:solidFill>
              </a:rPr>
              <a:t>          </a:t>
            </a:r>
            <a:r>
              <a:rPr lang="en-US" altLang="zh-CN" sz="3200" u="sng" kern="0" dirty="0" smtClean="0">
                <a:solidFill>
                  <a:srgbClr val="000000"/>
                </a:solidFill>
              </a:rPr>
              <a:t>  </a:t>
            </a:r>
            <a:r>
              <a:rPr lang="en-US" altLang="zh-CN" sz="3200" u="sng" kern="0" dirty="0">
                <a:solidFill>
                  <a:srgbClr val="000000"/>
                </a:solidFill>
              </a:rPr>
              <a:t>   </a:t>
            </a:r>
            <a:r>
              <a:rPr lang="en-US" altLang="zh-CN" sz="3200" u="sng" kern="0" dirty="0" smtClean="0">
                <a:solidFill>
                  <a:srgbClr val="000000"/>
                </a:solidFill>
              </a:rPr>
              <a:t>   </a:t>
            </a:r>
            <a:r>
              <a:rPr lang="en-US" altLang="zh-CN" sz="3200" u="sng" kern="0" dirty="0">
                <a:solidFill>
                  <a:srgbClr val="000000"/>
                </a:solidFill>
              </a:rPr>
              <a:t> </a:t>
            </a:r>
            <a:r>
              <a:rPr lang="en-US" altLang="zh-CN" sz="3200" kern="0" dirty="0">
                <a:solidFill>
                  <a:srgbClr val="000000"/>
                </a:solidFill>
              </a:rPr>
              <a:t> (pumpkin) every year. So sometimes he plows the land (</a:t>
            </a:r>
            <a:r>
              <a:rPr lang="zh-CN" altLang="zh-CN" sz="3200" kern="0" dirty="0">
                <a:solidFill>
                  <a:srgbClr val="000000"/>
                </a:solidFill>
              </a:rPr>
              <a:t>耕地</a:t>
            </a:r>
            <a:r>
              <a:rPr lang="en-US" altLang="zh-CN" sz="3200" kern="0" dirty="0">
                <a:solidFill>
                  <a:srgbClr val="000000"/>
                </a:solidFill>
              </a:rPr>
              <a:t>). (4)</a:t>
            </a:r>
            <a:r>
              <a:rPr lang="en-US" altLang="zh-CN" sz="3200" u="sng" kern="0" dirty="0">
                <a:solidFill>
                  <a:srgbClr val="000000"/>
                </a:solidFill>
              </a:rPr>
              <a:t>T                </a:t>
            </a:r>
            <a:r>
              <a:rPr lang="en-US" altLang="zh-CN" sz="3200" kern="0" dirty="0">
                <a:solidFill>
                  <a:srgbClr val="000000"/>
                </a:solidFill>
              </a:rPr>
              <a:t> in the afternoon, he takes care of his (5) </a:t>
            </a:r>
            <a:r>
              <a:rPr lang="en-US" altLang="zh-CN" sz="3200" u="sng" kern="0" dirty="0">
                <a:solidFill>
                  <a:srgbClr val="000000"/>
                </a:solidFill>
              </a:rPr>
              <a:t>              </a:t>
            </a:r>
            <a:r>
              <a:rPr lang="en-US" altLang="zh-CN" sz="3200" kern="0" dirty="0">
                <a:solidFill>
                  <a:srgbClr val="000000"/>
                </a:solidFill>
              </a:rPr>
              <a:t> (horse) and (6)</a:t>
            </a:r>
            <a:r>
              <a:rPr lang="en-US" altLang="zh-CN" sz="3200" u="sng" kern="0" dirty="0">
                <a:solidFill>
                  <a:srgbClr val="000000"/>
                </a:solidFill>
              </a:rPr>
              <a:t>               </a:t>
            </a:r>
            <a:r>
              <a:rPr lang="en-US" altLang="zh-CN" sz="3200" kern="0" dirty="0">
                <a:solidFill>
                  <a:srgbClr val="000000"/>
                </a:solidFill>
              </a:rPr>
              <a:t> (pig). </a:t>
            </a:r>
            <a:endParaRPr lang="zh-CN" altLang="zh-CN" sz="2400" kern="100" dirty="0"/>
          </a:p>
        </p:txBody>
      </p:sp>
      <p:sp>
        <p:nvSpPr>
          <p:cNvPr id="4" name="文本框 3"/>
          <p:cNvSpPr txBox="1"/>
          <p:nvPr/>
        </p:nvSpPr>
        <p:spPr>
          <a:xfrm>
            <a:off x="2495600" y="3667741"/>
            <a:ext cx="1136850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 </a:t>
            </a:r>
            <a:r>
              <a:rPr lang="en-US" altLang="zh-CN" sz="3200" dirty="0" smtClean="0">
                <a:solidFill>
                  <a:srgbClr val="FF0000"/>
                </a:solidFill>
              </a:rPr>
              <a:t>First</a:t>
            </a:r>
            <a:endParaRPr lang="zh-CN" altLang="en-US" sz="3200" dirty="0">
              <a:solidFill>
                <a:srgbClr val="FF0000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149944" y="3604658"/>
            <a:ext cx="1114408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 </a:t>
            </a:r>
            <a:r>
              <a:rPr lang="en-US" altLang="zh-CN" sz="3200" dirty="0" smtClean="0">
                <a:solidFill>
                  <a:srgbClr val="FF0000"/>
                </a:solidFill>
              </a:rPr>
              <a:t>Next</a:t>
            </a:r>
            <a:endParaRPr lang="zh-CN" altLang="en-US" sz="3200" dirty="0">
              <a:solidFill>
                <a:srgbClr val="FF0000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993680" y="4160398"/>
            <a:ext cx="2252540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 </a:t>
            </a:r>
            <a:r>
              <a:rPr lang="en-US" altLang="zh-CN" sz="3200" dirty="0">
                <a:solidFill>
                  <a:srgbClr val="FF0000"/>
                </a:solidFill>
              </a:rPr>
              <a:t> pumpkins </a:t>
            </a:r>
            <a:endParaRPr lang="zh-CN" altLang="en-US" sz="3200" dirty="0">
              <a:solidFill>
                <a:srgbClr val="FF0000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1199456" y="5877272"/>
            <a:ext cx="936475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pigs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8770029" y="4815945"/>
            <a:ext cx="1152880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Then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7097874" y="5349947"/>
            <a:ext cx="1481496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horses 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2" grpId="0"/>
      <p:bldP spid="7" grpId="0"/>
      <p:bldP spid="8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79376" y="836712"/>
            <a:ext cx="11449272" cy="54107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altLang="zh-CN" sz="3200" kern="100" dirty="0">
                <a:cs typeface="Times New Roman" panose="02020603050405020304" pitchFamily="18" charset="0"/>
              </a:rPr>
              <a:t>After dinner, Mr. Baker likes to take a walk around the village</a:t>
            </a:r>
            <a:r>
              <a:rPr lang="en-US" altLang="zh-CN" sz="3200" kern="100" dirty="0" smtClean="0">
                <a:cs typeface="Times New Roman" panose="02020603050405020304" pitchFamily="18" charset="0"/>
              </a:rPr>
              <a:t>.</a:t>
            </a:r>
            <a:endParaRPr lang="en-US" altLang="zh-CN" sz="3200" kern="100" dirty="0" smtClean="0">
              <a:cs typeface="Times New Roman" panose="02020603050405020304" pitchFamily="18" charset="0"/>
            </a:endParaRPr>
          </a:p>
          <a:p>
            <a:pPr indent="266700">
              <a:lnSpc>
                <a:spcPct val="120000"/>
              </a:lnSpc>
              <a:spcAft>
                <a:spcPts val="0"/>
              </a:spcAft>
            </a:pPr>
            <a:r>
              <a:rPr lang="en-US" altLang="zh-CN" sz="3200" kern="100" dirty="0">
                <a:cs typeface="Times New Roman" panose="02020603050405020304" pitchFamily="18" charset="0"/>
              </a:rPr>
              <a:t> </a:t>
            </a:r>
            <a:r>
              <a:rPr lang="en-US" altLang="zh-CN" sz="3200" kern="100" dirty="0" smtClean="0">
                <a:cs typeface="Times New Roman" panose="02020603050405020304" pitchFamily="18" charset="0"/>
              </a:rPr>
              <a:t>   </a:t>
            </a:r>
            <a:r>
              <a:rPr lang="en-US" altLang="zh-CN" sz="3200" kern="0" dirty="0">
                <a:solidFill>
                  <a:srgbClr val="000000"/>
                </a:solidFill>
              </a:rPr>
              <a:t>Tomorrow is his wife’s birthday. Mr. Baker drove to the nearest town. He bought some (7) </a:t>
            </a:r>
            <a:r>
              <a:rPr lang="en-US" altLang="zh-CN" sz="3200" u="sng" kern="0" dirty="0">
                <a:solidFill>
                  <a:srgbClr val="000000"/>
                </a:solidFill>
              </a:rPr>
              <a:t>    </a:t>
            </a:r>
            <a:r>
              <a:rPr lang="en-US" altLang="zh-CN" sz="3200" u="sng" kern="0" dirty="0" smtClean="0">
                <a:solidFill>
                  <a:srgbClr val="000000"/>
                </a:solidFill>
              </a:rPr>
              <a:t>    </a:t>
            </a:r>
            <a:r>
              <a:rPr lang="en-US" altLang="zh-CN" sz="3200" u="sng" kern="0" dirty="0">
                <a:solidFill>
                  <a:srgbClr val="000000"/>
                </a:solidFill>
              </a:rPr>
              <a:t>   </a:t>
            </a:r>
            <a:r>
              <a:rPr lang="en-US" altLang="zh-CN" sz="3200" u="sng" kern="0" dirty="0" smtClean="0">
                <a:solidFill>
                  <a:srgbClr val="000000"/>
                </a:solidFill>
              </a:rPr>
              <a:t>   </a:t>
            </a:r>
            <a:r>
              <a:rPr lang="en-US" altLang="zh-CN" sz="3200" u="sng" kern="0" dirty="0">
                <a:solidFill>
                  <a:srgbClr val="000000"/>
                </a:solidFill>
              </a:rPr>
              <a:t>       </a:t>
            </a:r>
            <a:r>
              <a:rPr lang="en-US" altLang="zh-CN" sz="3200" kern="0" dirty="0">
                <a:solidFill>
                  <a:srgbClr val="000000"/>
                </a:solidFill>
              </a:rPr>
              <a:t> (vegetable) and (8) </a:t>
            </a:r>
            <a:r>
              <a:rPr lang="en-US" altLang="zh-CN" sz="3200" u="sng" kern="0" dirty="0">
                <a:solidFill>
                  <a:srgbClr val="000000"/>
                </a:solidFill>
              </a:rPr>
              <a:t>              </a:t>
            </a:r>
            <a:r>
              <a:rPr lang="en-US" altLang="zh-CN" sz="3200" kern="0" dirty="0">
                <a:solidFill>
                  <a:srgbClr val="000000"/>
                </a:solidFill>
              </a:rPr>
              <a:t> (meat). He also bought two (9) </a:t>
            </a:r>
            <a:r>
              <a:rPr lang="en-US" altLang="zh-CN" sz="3200" u="sng" kern="0" dirty="0">
                <a:solidFill>
                  <a:srgbClr val="000000"/>
                </a:solidFill>
              </a:rPr>
              <a:t>              </a:t>
            </a:r>
            <a:r>
              <a:rPr lang="en-US" altLang="zh-CN" sz="3200" kern="0" dirty="0">
                <a:solidFill>
                  <a:srgbClr val="000000"/>
                </a:solidFill>
              </a:rPr>
              <a:t> (bag) of (10) </a:t>
            </a:r>
            <a:r>
              <a:rPr lang="en-US" altLang="zh-CN" sz="3200" u="sng" kern="0" dirty="0">
                <a:solidFill>
                  <a:srgbClr val="000000"/>
                </a:solidFill>
              </a:rPr>
              <a:t>            </a:t>
            </a:r>
            <a:r>
              <a:rPr lang="en-US" altLang="zh-CN" sz="3200" u="sng" kern="0" dirty="0" smtClean="0">
                <a:solidFill>
                  <a:srgbClr val="000000"/>
                </a:solidFill>
              </a:rPr>
              <a:t>   </a:t>
            </a:r>
            <a:r>
              <a:rPr lang="en-US" altLang="zh-CN" sz="3200" u="sng" kern="0" dirty="0">
                <a:solidFill>
                  <a:srgbClr val="000000"/>
                </a:solidFill>
              </a:rPr>
              <a:t>  </a:t>
            </a:r>
            <a:r>
              <a:rPr lang="en-US" altLang="zh-CN" sz="3200" kern="0" dirty="0">
                <a:solidFill>
                  <a:srgbClr val="000000"/>
                </a:solidFill>
              </a:rPr>
              <a:t> (cheese). He planned to make sandwiches for his wife. They’re </a:t>
            </a:r>
            <a:r>
              <a:rPr lang="en-US" altLang="zh-CN" sz="3200" kern="0" dirty="0" smtClean="0">
                <a:solidFill>
                  <a:srgbClr val="000000"/>
                </a:solidFill>
              </a:rPr>
              <a:t>her </a:t>
            </a:r>
            <a:r>
              <a:rPr lang="en-US" altLang="zh-CN" sz="3200" kern="0" dirty="0">
                <a:solidFill>
                  <a:srgbClr val="000000"/>
                </a:solidFill>
              </a:rPr>
              <a:t>favorite. Oh, </a:t>
            </a:r>
            <a:r>
              <a:rPr lang="en-US" altLang="zh-CN" sz="3200" kern="0" dirty="0" smtClean="0">
                <a:solidFill>
                  <a:srgbClr val="000000"/>
                </a:solidFill>
              </a:rPr>
              <a:t>one (11)</a:t>
            </a:r>
            <a:r>
              <a:rPr lang="en-US" altLang="zh-CN" sz="3200" u="sng" kern="0" dirty="0" smtClean="0">
                <a:solidFill>
                  <a:srgbClr val="000000"/>
                </a:solidFill>
              </a:rPr>
              <a:t>m</a:t>
            </a:r>
            <a:r>
              <a:rPr lang="en-US" altLang="zh-CN" sz="3200" u="sng" kern="0" dirty="0">
                <a:solidFill>
                  <a:srgbClr val="000000"/>
                </a:solidFill>
              </a:rPr>
              <a:t>         </a:t>
            </a:r>
            <a:r>
              <a:rPr lang="en-US" altLang="zh-CN" sz="3200" u="sng" kern="0" dirty="0" smtClean="0">
                <a:solidFill>
                  <a:srgbClr val="000000"/>
                </a:solidFill>
              </a:rPr>
              <a:t> </a:t>
            </a:r>
            <a:r>
              <a:rPr lang="en-US" altLang="zh-CN" sz="3200" u="sng" kern="0" dirty="0">
                <a:solidFill>
                  <a:srgbClr val="000000"/>
                </a:solidFill>
              </a:rPr>
              <a:t> </a:t>
            </a:r>
            <a:r>
              <a:rPr lang="en-US" altLang="zh-CN" sz="3200" u="sng" kern="0" dirty="0" smtClean="0">
                <a:solidFill>
                  <a:srgbClr val="000000"/>
                </a:solidFill>
              </a:rPr>
              <a:t> </a:t>
            </a:r>
            <a:r>
              <a:rPr lang="en-US" altLang="zh-CN" sz="3200" kern="0" dirty="0" smtClean="0">
                <a:solidFill>
                  <a:srgbClr val="000000"/>
                </a:solidFill>
              </a:rPr>
              <a:t> thing</a:t>
            </a:r>
            <a:r>
              <a:rPr lang="en-US" altLang="zh-CN" sz="3200" kern="0" dirty="0">
                <a:solidFill>
                  <a:srgbClr val="000000"/>
                </a:solidFill>
              </a:rPr>
              <a:t>, he bought six (12) </a:t>
            </a:r>
            <a:r>
              <a:rPr lang="en-US" altLang="zh-CN" sz="3200" u="sng" kern="0" dirty="0">
                <a:solidFill>
                  <a:srgbClr val="000000"/>
                </a:solidFill>
              </a:rPr>
              <a:t>    </a:t>
            </a:r>
            <a:r>
              <a:rPr lang="en-US" altLang="zh-CN" sz="3200" u="sng" kern="0" dirty="0" smtClean="0">
                <a:solidFill>
                  <a:srgbClr val="000000"/>
                </a:solidFill>
              </a:rPr>
              <a:t>  </a:t>
            </a:r>
            <a:r>
              <a:rPr lang="en-US" altLang="zh-CN" sz="3200" u="sng" kern="0" dirty="0">
                <a:solidFill>
                  <a:srgbClr val="000000"/>
                </a:solidFill>
              </a:rPr>
              <a:t>  </a:t>
            </a:r>
            <a:r>
              <a:rPr lang="en-US" altLang="zh-CN" sz="3200" u="sng" kern="0" dirty="0" smtClean="0">
                <a:solidFill>
                  <a:srgbClr val="000000"/>
                </a:solidFill>
              </a:rPr>
              <a:t> </a:t>
            </a:r>
            <a:r>
              <a:rPr lang="en-US" altLang="zh-CN" sz="3200" u="sng" kern="0" dirty="0">
                <a:solidFill>
                  <a:srgbClr val="000000"/>
                </a:solidFill>
              </a:rPr>
              <a:t>   </a:t>
            </a:r>
            <a:r>
              <a:rPr lang="en-US" altLang="zh-CN" sz="3200" u="sng" kern="0" dirty="0" smtClean="0">
                <a:solidFill>
                  <a:srgbClr val="000000"/>
                </a:solidFill>
              </a:rPr>
              <a:t>  </a:t>
            </a:r>
            <a:r>
              <a:rPr lang="en-US" altLang="zh-CN" sz="3200" u="sng" kern="0" dirty="0">
                <a:solidFill>
                  <a:srgbClr val="000000"/>
                </a:solidFill>
              </a:rPr>
              <a:t>     </a:t>
            </a:r>
            <a:r>
              <a:rPr lang="en-US" altLang="zh-CN" sz="3200" kern="0" dirty="0">
                <a:solidFill>
                  <a:srgbClr val="000000"/>
                </a:solidFill>
              </a:rPr>
              <a:t> (banana) and lots </a:t>
            </a:r>
            <a:r>
              <a:rPr lang="en-US" altLang="zh-CN" sz="3200" kern="0" dirty="0" smtClean="0">
                <a:solidFill>
                  <a:srgbClr val="000000"/>
                </a:solidFill>
              </a:rPr>
              <a:t>of (13</a:t>
            </a:r>
            <a:r>
              <a:rPr lang="en-US" altLang="zh-CN" sz="3200" kern="0" dirty="0">
                <a:solidFill>
                  <a:srgbClr val="000000"/>
                </a:solidFill>
              </a:rPr>
              <a:t>) </a:t>
            </a:r>
            <a:r>
              <a:rPr lang="en-US" altLang="zh-CN" sz="3200" u="sng" kern="0" dirty="0">
                <a:solidFill>
                  <a:srgbClr val="000000"/>
                </a:solidFill>
              </a:rPr>
              <a:t>     </a:t>
            </a:r>
            <a:r>
              <a:rPr lang="en-US" altLang="zh-CN" sz="3200" u="sng" kern="0" dirty="0" smtClean="0">
                <a:solidFill>
                  <a:srgbClr val="000000"/>
                </a:solidFill>
              </a:rPr>
              <a:t>           </a:t>
            </a:r>
            <a:r>
              <a:rPr lang="en-US" altLang="zh-CN" sz="3200" u="sng" kern="0" dirty="0">
                <a:solidFill>
                  <a:srgbClr val="000000"/>
                </a:solidFill>
              </a:rPr>
              <a:t>         </a:t>
            </a:r>
            <a:r>
              <a:rPr lang="en-US" altLang="zh-CN" sz="3200" kern="0" dirty="0" smtClean="0">
                <a:solidFill>
                  <a:srgbClr val="000000"/>
                </a:solidFill>
              </a:rPr>
              <a:t> (</a:t>
            </a:r>
            <a:r>
              <a:rPr lang="en-US" altLang="zh-CN" sz="3200" kern="0" dirty="0">
                <a:solidFill>
                  <a:srgbClr val="000000"/>
                </a:solidFill>
              </a:rPr>
              <a:t>strawberry) to make a fruit salad. He hoped his wife would enjoy the dinner</a:t>
            </a:r>
            <a:r>
              <a:rPr lang="en-US" altLang="zh-CN" sz="3200" kern="0" dirty="0" smtClean="0">
                <a:solidFill>
                  <a:srgbClr val="000000"/>
                </a:solidFill>
              </a:rPr>
              <a:t>.</a:t>
            </a:r>
            <a:endParaRPr lang="en-US" altLang="zh-CN" sz="3200" kern="100" dirty="0">
              <a:cs typeface="Times New Roman" panose="02020603050405020304" pitchFamily="18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392784" y="4993062"/>
            <a:ext cx="23984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FF0000"/>
                </a:solidFill>
              </a:rPr>
              <a:t>strawberries</a:t>
            </a:r>
            <a:endParaRPr lang="zh-CN" altLang="zh-CN" sz="3200" dirty="0">
              <a:solidFill>
                <a:srgbClr val="FF0000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6600056" y="2060848"/>
            <a:ext cx="19864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kern="0" dirty="0">
                <a:solidFill>
                  <a:srgbClr val="FF0000"/>
                </a:solidFill>
              </a:rPr>
              <a:t>vegetables</a:t>
            </a:r>
            <a:endParaRPr lang="zh-CN" altLang="en-US" sz="3200" dirty="0">
              <a:solidFill>
                <a:srgbClr val="FF0000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343472" y="2628359"/>
            <a:ext cx="115288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kern="0" dirty="0">
                <a:solidFill>
                  <a:srgbClr val="FF0000"/>
                </a:solidFill>
              </a:rPr>
              <a:t>meat </a:t>
            </a:r>
            <a:endParaRPr lang="zh-CN" altLang="en-US" sz="3200" dirty="0">
              <a:solidFill>
                <a:srgbClr val="FF0000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095016" y="2615287"/>
            <a:ext cx="98296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kern="0" dirty="0">
                <a:solidFill>
                  <a:srgbClr val="FF0000"/>
                </a:solidFill>
              </a:rPr>
              <a:t>bags</a:t>
            </a:r>
            <a:endParaRPr lang="zh-CN" altLang="en-US" sz="3200" dirty="0">
              <a:solidFill>
                <a:srgbClr val="FF0000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343472" y="3213134"/>
            <a:ext cx="140615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kern="0" dirty="0">
                <a:solidFill>
                  <a:srgbClr val="FF0000"/>
                </a:solidFill>
              </a:rPr>
              <a:t>cheese </a:t>
            </a:r>
            <a:endParaRPr lang="zh-CN" altLang="en-US" sz="3200" dirty="0">
              <a:solidFill>
                <a:srgbClr val="FF0000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7248128" y="3791718"/>
            <a:ext cx="109677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kern="0" dirty="0">
                <a:solidFill>
                  <a:srgbClr val="FF0000"/>
                </a:solidFill>
              </a:rPr>
              <a:t>more</a:t>
            </a:r>
            <a:endParaRPr lang="zh-CN" altLang="en-US" sz="3200" dirty="0">
              <a:solidFill>
                <a:srgbClr val="FF0000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503712" y="4376493"/>
            <a:ext cx="164339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kern="0" dirty="0">
                <a:solidFill>
                  <a:srgbClr val="FF0000"/>
                </a:solidFill>
              </a:rPr>
              <a:t>bananas</a:t>
            </a:r>
            <a:endParaRPr lang="zh-CN" altLang="en-US" sz="32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0" grpId="0"/>
      <p:bldP spid="11" grpId="0"/>
      <p:bldP spid="12" grpId="0"/>
      <p:bldP spid="13" grpId="0"/>
      <p:bldP spid="14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8" name="Rectangle 4"/>
          <p:cNvSpPr>
            <a:spLocks noChangeArrowheads="1"/>
          </p:cNvSpPr>
          <p:nvPr/>
        </p:nvSpPr>
        <p:spPr bwMode="auto">
          <a:xfrm>
            <a:off x="1343472" y="2636912"/>
            <a:ext cx="9937104" cy="19759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 marL="609600" indent="-609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1322705" indent="-609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524000" indent="-609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981200" indent="-609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438400" indent="-609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895600" indent="-609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352800" indent="-609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810000" indent="-609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267200" indent="-609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sz="3400" dirty="0"/>
              <a:t>1. Review Grammar.</a:t>
            </a:r>
            <a:endParaRPr lang="en-US" altLang="zh-CN" sz="3400" dirty="0"/>
          </a:p>
          <a:p>
            <a:pPr marL="450850" indent="-450850" eaLnBrk="1" hangingPunct="1">
              <a:lnSpc>
                <a:spcPct val="120000"/>
              </a:lnSpc>
            </a:pPr>
            <a:r>
              <a:rPr lang="en-US" altLang="zh-CN" sz="3400" dirty="0"/>
              <a:t>2. Choose one of the things in 3c</a:t>
            </a:r>
            <a:r>
              <a:rPr lang="en-US" altLang="zh-CN" sz="3400" dirty="0" smtClean="0"/>
              <a:t>, and then </a:t>
            </a:r>
            <a:r>
              <a:rPr lang="en-US" altLang="zh-CN" sz="3400" dirty="0"/>
              <a:t>write how to do it.</a:t>
            </a:r>
            <a:r>
              <a:rPr lang="zh-CN" altLang="en-US" sz="3400" dirty="0"/>
              <a:t> </a:t>
            </a:r>
            <a:endParaRPr lang="zh-CN" altLang="en-US" sz="34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5720" y="1052736"/>
            <a:ext cx="5790721" cy="1401964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00" y="-228600"/>
            <a:ext cx="2587625" cy="1622425"/>
          </a:xfrm>
          <a:prstGeom prst="rect">
            <a:avLst/>
          </a:prstGeom>
        </p:spPr>
      </p:pic>
      <p:sp>
        <p:nvSpPr>
          <p:cNvPr id="58373" name="Rectangle 5"/>
          <p:cNvSpPr>
            <a:spLocks noChangeArrowheads="1"/>
          </p:cNvSpPr>
          <p:nvPr/>
        </p:nvSpPr>
        <p:spPr bwMode="auto">
          <a:xfrm>
            <a:off x="335915" y="1035050"/>
            <a:ext cx="11538585" cy="32810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noAutofit/>
          </a:bodyPr>
          <a:lstStyle/>
          <a:p>
            <a:pPr marL="457200" indent="-457200" eaLnBrk="0" hangingPunct="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3200" dirty="0">
                <a:solidFill>
                  <a:schemeClr val="tx1"/>
                </a:solidFill>
                <a:sym typeface="+mn-ea"/>
              </a:rPr>
              <a:t>定义：</a:t>
            </a:r>
            <a:r>
              <a:rPr lang="zh-CN" altLang="en-US" sz="3200" dirty="0" smtClean="0">
                <a:solidFill>
                  <a:schemeClr val="tx1"/>
                </a:solidFill>
              </a:rPr>
              <a:t>以</a:t>
            </a:r>
            <a:r>
              <a:rPr lang="zh-CN" altLang="en-US" sz="3200" dirty="0" smtClean="0">
                <a:solidFill>
                  <a:srgbClr val="FF0000"/>
                </a:solidFill>
              </a:rPr>
              <a:t>动词原形</a:t>
            </a:r>
            <a:r>
              <a:rPr lang="zh-CN" altLang="en-US" sz="3200" dirty="0" smtClean="0">
                <a:solidFill>
                  <a:schemeClr val="tx1"/>
                </a:solidFill>
              </a:rPr>
              <a:t>引导的，</a:t>
            </a:r>
            <a:r>
              <a:rPr lang="zh-CN" altLang="en-US" sz="3200" dirty="0">
                <a:solidFill>
                  <a:schemeClr val="tx1"/>
                </a:solidFill>
              </a:rPr>
              <a:t>表示</a:t>
            </a:r>
            <a:r>
              <a:rPr lang="zh-CN" altLang="en-US" sz="3200" dirty="0">
                <a:solidFill>
                  <a:srgbClr val="FF0000"/>
                </a:solidFill>
              </a:rPr>
              <a:t>请求、命令、许可、劝告、建议、禁止</a:t>
            </a:r>
            <a:r>
              <a:rPr lang="zh-CN" altLang="en-US" sz="3200" dirty="0">
                <a:solidFill>
                  <a:schemeClr val="tx1"/>
                </a:solidFill>
              </a:rPr>
              <a:t>等的句子</a:t>
            </a:r>
            <a:r>
              <a:rPr lang="zh-CN" altLang="en-US" sz="3200" dirty="0" smtClean="0">
                <a:solidFill>
                  <a:schemeClr val="tx1"/>
                </a:solidFill>
              </a:rPr>
              <a:t>。</a:t>
            </a:r>
            <a:endParaRPr lang="en-US" altLang="zh-CN" sz="3200" dirty="0" smtClean="0">
              <a:solidFill>
                <a:schemeClr val="tx1"/>
              </a:solidFill>
            </a:endParaRPr>
          </a:p>
          <a:p>
            <a:pPr marL="457200" indent="-457200" eaLnBrk="0" hangingPunct="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3200" dirty="0" smtClean="0">
                <a:solidFill>
                  <a:schemeClr val="tx1"/>
                </a:solidFill>
              </a:rPr>
              <a:t>特点：</a:t>
            </a:r>
            <a:endParaRPr lang="zh-CN" altLang="en-US" sz="3200" dirty="0" smtClean="0">
              <a:solidFill>
                <a:schemeClr val="tx1"/>
              </a:solidFill>
            </a:endParaRPr>
          </a:p>
          <a:p>
            <a:pPr marL="0" indent="0" eaLnBrk="0" hangingPunct="0">
              <a:lnSpc>
                <a:spcPct val="130000"/>
              </a:lnSpc>
              <a:buFont typeface="Arial" panose="020B0604020202020204" pitchFamily="34" charset="0"/>
              <a:buNone/>
            </a:pPr>
            <a:r>
              <a:rPr lang="en-US" altLang="zh-CN" sz="3200" dirty="0">
                <a:solidFill>
                  <a:schemeClr val="tx1"/>
                </a:solidFill>
              </a:rPr>
              <a:t>    </a:t>
            </a:r>
            <a:r>
              <a:rPr lang="zh-CN" altLang="en-US" sz="3200" dirty="0">
                <a:solidFill>
                  <a:schemeClr val="tx1"/>
                </a:solidFill>
              </a:rPr>
              <a:t>以</a:t>
            </a:r>
            <a:r>
              <a:rPr lang="zh-CN" altLang="en-US" sz="3200" dirty="0">
                <a:solidFill>
                  <a:srgbClr val="FF0000"/>
                </a:solidFill>
              </a:rPr>
              <a:t>动词原形</a:t>
            </a:r>
            <a:r>
              <a:rPr lang="en-US" altLang="zh-CN" sz="3200" dirty="0">
                <a:solidFill>
                  <a:srgbClr val="FF0000"/>
                </a:solidFill>
              </a:rPr>
              <a:t>/Don’t +</a:t>
            </a:r>
            <a:r>
              <a:rPr lang="zh-CN" altLang="en-US" sz="3200" dirty="0">
                <a:solidFill>
                  <a:srgbClr val="FF0000"/>
                </a:solidFill>
              </a:rPr>
              <a:t>动词原形</a:t>
            </a:r>
            <a:r>
              <a:rPr lang="zh-CN" altLang="en-US" sz="3200" dirty="0">
                <a:solidFill>
                  <a:schemeClr val="tx1"/>
                </a:solidFill>
              </a:rPr>
              <a:t>开头</a:t>
            </a:r>
            <a:r>
              <a:rPr lang="en-US" altLang="zh-CN" sz="3200" dirty="0">
                <a:solidFill>
                  <a:schemeClr val="tx1"/>
                </a:solidFill>
              </a:rPr>
              <a:t>, </a:t>
            </a:r>
            <a:r>
              <a:rPr lang="zh-CN" altLang="en-US" sz="3200" dirty="0">
                <a:solidFill>
                  <a:schemeClr val="tx1"/>
                </a:solidFill>
              </a:rPr>
              <a:t>没有时态和数的变化；</a:t>
            </a:r>
            <a:endParaRPr lang="zh-CN" altLang="en-US" sz="3200" dirty="0">
              <a:solidFill>
                <a:schemeClr val="tx1"/>
              </a:solidFill>
            </a:endParaRPr>
          </a:p>
          <a:p>
            <a:pPr marL="0" indent="0">
              <a:lnSpc>
                <a:spcPct val="130000"/>
              </a:lnSpc>
              <a:buFont typeface="Arial" panose="020B0604020202020204" pitchFamily="34" charset="0"/>
              <a:buNone/>
            </a:pPr>
            <a:r>
              <a:rPr lang="en-US" altLang="zh-CN" sz="3200" dirty="0">
                <a:solidFill>
                  <a:schemeClr val="tx1"/>
                </a:solidFill>
              </a:rPr>
              <a:t>     </a:t>
            </a:r>
            <a:r>
              <a:rPr lang="zh-CN" altLang="en-US" sz="3200" dirty="0">
                <a:solidFill>
                  <a:srgbClr val="FF0000"/>
                </a:solidFill>
              </a:rPr>
              <a:t>暗含的主语是</a:t>
            </a:r>
            <a:r>
              <a:rPr lang="en-US" altLang="zh-CN" sz="3200" dirty="0">
                <a:solidFill>
                  <a:srgbClr val="FF0000"/>
                </a:solidFill>
              </a:rPr>
              <a:t>you</a:t>
            </a:r>
            <a:r>
              <a:rPr lang="en-US" altLang="zh-CN" sz="3200" dirty="0">
                <a:solidFill>
                  <a:schemeClr val="tx1"/>
                </a:solidFill>
              </a:rPr>
              <a:t>, </a:t>
            </a:r>
            <a:r>
              <a:rPr lang="zh-CN" altLang="en-US" sz="3200" dirty="0">
                <a:solidFill>
                  <a:schemeClr val="tx1"/>
                </a:solidFill>
              </a:rPr>
              <a:t>但通常省略。</a:t>
            </a:r>
            <a:endParaRPr lang="zh-CN" altLang="en-US" sz="3200" dirty="0">
              <a:solidFill>
                <a:schemeClr val="tx1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5728370" y="294685"/>
            <a:ext cx="1701800" cy="6140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祈使句 </a:t>
            </a:r>
            <a:endParaRPr lang="zh-CN" altLang="en-US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63525" y="4296410"/>
            <a:ext cx="5270500" cy="2273300"/>
          </a:xfrm>
          <a:prstGeom prst="rect">
            <a:avLst/>
          </a:prstGeom>
          <a:solidFill>
            <a:schemeClr val="accent1">
              <a:alpha val="53000"/>
            </a:schemeClr>
          </a:solidFill>
        </p:spPr>
        <p:txBody>
          <a:bodyPr wrap="square" rtlCol="0" anchor="t">
            <a:noAutofit/>
          </a:bodyPr>
          <a:p>
            <a:pPr marL="0" indent="0">
              <a:lnSpc>
                <a:spcPct val="130000"/>
              </a:lnSpc>
              <a:buFont typeface="Arial" panose="020B0604020202020204" pitchFamily="34" charset="0"/>
              <a:buNone/>
            </a:pPr>
            <a:r>
              <a:rPr lang="zh-CN" altLang="en-US" sz="2800" dirty="0">
                <a:sym typeface="+mn-ea"/>
              </a:rPr>
              <a:t>肯定句：</a:t>
            </a:r>
            <a:r>
              <a:rPr lang="en-US" altLang="zh-CN" sz="2800" dirty="0">
                <a:solidFill>
                  <a:srgbClr val="0000FF"/>
                </a:solidFill>
                <a:sym typeface="+mn-ea"/>
              </a:rPr>
              <a:t>Turn on</a:t>
            </a:r>
            <a:r>
              <a:rPr lang="en-US" altLang="zh-CN" sz="2800" dirty="0">
                <a:sym typeface="+mn-ea"/>
              </a:rPr>
              <a:t> the fire. </a:t>
            </a:r>
            <a:endParaRPr lang="en-US" altLang="zh-CN" sz="2800" dirty="0">
              <a:solidFill>
                <a:schemeClr val="tx1"/>
              </a:solidFill>
            </a:endParaRPr>
          </a:p>
          <a:p>
            <a:pPr marL="0" indent="0">
              <a:lnSpc>
                <a:spcPct val="130000"/>
              </a:lnSpc>
              <a:buFont typeface="Arial" panose="020B0604020202020204" pitchFamily="34" charset="0"/>
              <a:buNone/>
            </a:pPr>
            <a:r>
              <a:rPr lang="en-US" altLang="zh-CN" sz="2800" dirty="0">
                <a:sym typeface="+mn-ea"/>
              </a:rPr>
              <a:t>                </a:t>
            </a:r>
            <a:r>
              <a:rPr lang="zh-CN" altLang="zh-CN" sz="2800" dirty="0">
                <a:sym typeface="+mn-ea"/>
              </a:rPr>
              <a:t>打开火</a:t>
            </a:r>
            <a:r>
              <a:rPr lang="en-US" altLang="zh-CN" sz="2800" dirty="0">
                <a:sym typeface="+mn-ea"/>
              </a:rPr>
              <a:t>(</a:t>
            </a:r>
            <a:r>
              <a:rPr lang="zh-CN" altLang="en-US" sz="2800" dirty="0">
                <a:sym typeface="+mn-ea"/>
              </a:rPr>
              <a:t>打开煤气炉</a:t>
            </a:r>
            <a:r>
              <a:rPr lang="en-US" altLang="zh-CN" sz="2800" dirty="0">
                <a:sym typeface="+mn-ea"/>
              </a:rPr>
              <a:t>)</a:t>
            </a:r>
            <a:r>
              <a:rPr lang="zh-CN" altLang="en-US" sz="2800" dirty="0">
                <a:sym typeface="+mn-ea"/>
              </a:rPr>
              <a:t>。</a:t>
            </a:r>
            <a:endParaRPr lang="zh-CN" altLang="en-US" sz="2800" dirty="0">
              <a:solidFill>
                <a:schemeClr val="tx1"/>
              </a:solidFill>
            </a:endParaRPr>
          </a:p>
          <a:p>
            <a:pPr marL="0" indent="0">
              <a:lnSpc>
                <a:spcPct val="130000"/>
              </a:lnSpc>
              <a:buFont typeface="Arial" panose="020B0604020202020204" pitchFamily="34" charset="0"/>
              <a:buNone/>
            </a:pPr>
            <a:r>
              <a:rPr lang="zh-CN" altLang="en-US" sz="2800" dirty="0">
                <a:sym typeface="+mn-ea"/>
              </a:rPr>
              <a:t> </a:t>
            </a:r>
            <a:r>
              <a:rPr lang="en-US" altLang="zh-CN" sz="2800" dirty="0">
                <a:sym typeface="+mn-ea"/>
              </a:rPr>
              <a:t>               </a:t>
            </a:r>
            <a:r>
              <a:rPr lang="en-US" altLang="zh-CN" sz="2800" dirty="0">
                <a:solidFill>
                  <a:srgbClr val="0000FF"/>
                </a:solidFill>
                <a:sym typeface="+mn-ea"/>
              </a:rPr>
              <a:t>Be/Keep</a:t>
            </a:r>
            <a:r>
              <a:rPr lang="en-US" altLang="zh-CN" sz="2800" dirty="0">
                <a:sym typeface="+mn-ea"/>
              </a:rPr>
              <a:t> quiet, please.</a:t>
            </a:r>
            <a:endParaRPr lang="en-US" altLang="zh-CN" sz="2800" dirty="0">
              <a:solidFill>
                <a:schemeClr val="tx1"/>
              </a:solidFill>
            </a:endParaRPr>
          </a:p>
          <a:p>
            <a:pPr marL="0" indent="0">
              <a:lnSpc>
                <a:spcPct val="130000"/>
              </a:lnSpc>
              <a:buFont typeface="Arial" panose="020B0604020202020204" pitchFamily="34" charset="0"/>
              <a:buNone/>
            </a:pPr>
            <a:r>
              <a:rPr lang="en-US" altLang="zh-CN" sz="2800" dirty="0">
                <a:sym typeface="+mn-ea"/>
              </a:rPr>
              <a:t>                </a:t>
            </a:r>
            <a:r>
              <a:rPr lang="zh-CN" altLang="en-US" sz="2800" dirty="0">
                <a:sym typeface="+mn-ea"/>
              </a:rPr>
              <a:t>请保持安静。</a:t>
            </a:r>
            <a:endParaRPr lang="zh-CN" altLang="en-US" sz="2800" dirty="0"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764530" y="4296410"/>
            <a:ext cx="6165215" cy="2273935"/>
          </a:xfrm>
          <a:prstGeom prst="rect">
            <a:avLst/>
          </a:prstGeom>
          <a:solidFill>
            <a:schemeClr val="accent1">
              <a:alpha val="53000"/>
            </a:schemeClr>
          </a:solidFill>
        </p:spPr>
        <p:txBody>
          <a:bodyPr wrap="square" rtlCol="0" anchor="t">
            <a:noAutofit/>
          </a:bodyPr>
          <a:p>
            <a:pPr marL="0" indent="0">
              <a:lnSpc>
                <a:spcPct val="130000"/>
              </a:lnSpc>
              <a:buFont typeface="Arial" panose="020B0604020202020204" pitchFamily="34" charset="0"/>
              <a:buNone/>
            </a:pPr>
            <a:r>
              <a:rPr lang="zh-CN" altLang="en-US" sz="2800" dirty="0">
                <a:sym typeface="+mn-ea"/>
              </a:rPr>
              <a:t>否定句:</a:t>
            </a:r>
            <a:r>
              <a:rPr lang="en-US" altLang="zh-CN" sz="3200" dirty="0">
                <a:sym typeface="+mn-ea"/>
              </a:rPr>
              <a:t> </a:t>
            </a:r>
            <a:r>
              <a:rPr lang="en-US" altLang="zh-CN" sz="2800" dirty="0">
                <a:solidFill>
                  <a:srgbClr val="0000FF"/>
                </a:solidFill>
                <a:sym typeface="+mn-ea"/>
              </a:rPr>
              <a:t>Don’t</a:t>
            </a:r>
            <a:r>
              <a:rPr lang="en-US" altLang="zh-CN" sz="2800" dirty="0">
                <a:sym typeface="+mn-ea"/>
              </a:rPr>
              <a:t> </a:t>
            </a:r>
            <a:r>
              <a:rPr lang="en-US" altLang="zh-CN" sz="2800" dirty="0">
                <a:solidFill>
                  <a:srgbClr val="0000FF"/>
                </a:solidFill>
                <a:sym typeface="+mn-ea"/>
              </a:rPr>
              <a:t>open</a:t>
            </a:r>
            <a:r>
              <a:rPr lang="en-US" altLang="zh-CN" sz="2800" dirty="0">
                <a:sym typeface="+mn-ea"/>
              </a:rPr>
              <a:t> the window, please. </a:t>
            </a:r>
            <a:endParaRPr lang="en-US" altLang="zh-CN" sz="2800" dirty="0">
              <a:solidFill>
                <a:schemeClr val="tx1"/>
              </a:solidFill>
            </a:endParaRPr>
          </a:p>
          <a:p>
            <a:pPr marL="0" indent="0">
              <a:lnSpc>
                <a:spcPct val="130000"/>
              </a:lnSpc>
              <a:buFont typeface="Arial" panose="020B0604020202020204" pitchFamily="34" charset="0"/>
              <a:buNone/>
            </a:pPr>
            <a:r>
              <a:rPr lang="en-US" altLang="zh-CN" sz="2800" dirty="0">
                <a:sym typeface="+mn-ea"/>
              </a:rPr>
              <a:t>               </a:t>
            </a:r>
            <a:r>
              <a:rPr lang="zh-CN" altLang="en-US" sz="2800" dirty="0">
                <a:sym typeface="+mn-ea"/>
              </a:rPr>
              <a:t>请不要开窗。</a:t>
            </a:r>
            <a:endParaRPr lang="zh-CN" altLang="en-US" sz="2800" dirty="0">
              <a:solidFill>
                <a:schemeClr val="tx1"/>
              </a:solidFill>
            </a:endParaRPr>
          </a:p>
          <a:p>
            <a:pPr marL="0" indent="0">
              <a:lnSpc>
                <a:spcPct val="130000"/>
              </a:lnSpc>
              <a:buFont typeface="Arial" panose="020B0604020202020204" pitchFamily="34" charset="0"/>
              <a:buNone/>
            </a:pPr>
            <a:r>
              <a:rPr lang="zh-CN" altLang="en-US" sz="2800" dirty="0">
                <a:sym typeface="+mn-ea"/>
              </a:rPr>
              <a:t> </a:t>
            </a:r>
            <a:r>
              <a:rPr lang="en-US" altLang="zh-CN" sz="2800" dirty="0">
                <a:sym typeface="+mn-ea"/>
              </a:rPr>
              <a:t>              </a:t>
            </a:r>
            <a:r>
              <a:rPr lang="en-US" altLang="zh-CN" sz="2800" dirty="0">
                <a:solidFill>
                  <a:srgbClr val="0000FF"/>
                </a:solidFill>
                <a:sym typeface="+mn-ea"/>
              </a:rPr>
              <a:t>Don’t</a:t>
            </a:r>
            <a:r>
              <a:rPr lang="en-US" altLang="zh-CN" sz="2800" dirty="0">
                <a:sym typeface="+mn-ea"/>
              </a:rPr>
              <a:t> </a:t>
            </a:r>
            <a:r>
              <a:rPr lang="en-US" altLang="zh-CN" sz="2800" dirty="0">
                <a:solidFill>
                  <a:srgbClr val="0000FF"/>
                </a:solidFill>
                <a:sym typeface="+mn-ea"/>
              </a:rPr>
              <a:t>be</a:t>
            </a:r>
            <a:r>
              <a:rPr lang="en-US" altLang="zh-CN" sz="2800" dirty="0">
                <a:sym typeface="+mn-ea"/>
              </a:rPr>
              <a:t> late for class.</a:t>
            </a:r>
            <a:endParaRPr lang="en-US" altLang="zh-CN" sz="2800" dirty="0">
              <a:solidFill>
                <a:schemeClr val="tx1"/>
              </a:solidFill>
            </a:endParaRPr>
          </a:p>
          <a:p>
            <a:pPr marL="0" indent="0">
              <a:lnSpc>
                <a:spcPct val="130000"/>
              </a:lnSpc>
              <a:buFont typeface="Arial" panose="020B0604020202020204" pitchFamily="34" charset="0"/>
              <a:buNone/>
            </a:pPr>
            <a:r>
              <a:rPr lang="en-US" altLang="zh-CN" sz="2800" dirty="0">
                <a:sym typeface="+mn-ea"/>
              </a:rPr>
              <a:t>               </a:t>
            </a:r>
            <a:r>
              <a:rPr lang="zh-CN" altLang="en-US" sz="2800" dirty="0">
                <a:sym typeface="+mn-ea"/>
              </a:rPr>
              <a:t>上课不要迟到。</a:t>
            </a:r>
            <a:endParaRPr lang="zh-CN" altLang="en-US" sz="2800" dirty="0">
              <a:sym typeface="+mn-ea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ChangeArrowheads="1"/>
          </p:cNvSpPr>
          <p:nvPr/>
        </p:nvSpPr>
        <p:spPr bwMode="auto">
          <a:xfrm>
            <a:off x="1655364" y="2482149"/>
            <a:ext cx="8208962" cy="3930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en-US" altLang="zh-CN" dirty="0"/>
              <a:t>1. How (much/many) </a:t>
            </a:r>
            <a:r>
              <a:rPr lang="en-US" altLang="zh-CN" dirty="0">
                <a:solidFill>
                  <a:srgbClr val="FF0000"/>
                </a:solidFill>
              </a:rPr>
              <a:t>banana</a:t>
            </a:r>
            <a:r>
              <a:rPr lang="en-US" altLang="zh-CN" u="sng" dirty="0">
                <a:solidFill>
                  <a:srgbClr val="FF0000"/>
                </a:solidFill>
              </a:rPr>
              <a:t>s</a:t>
            </a:r>
            <a:r>
              <a:rPr lang="en-US" altLang="zh-CN" dirty="0"/>
              <a:t> do we need? </a:t>
            </a:r>
            <a:endParaRPr lang="en-US" altLang="zh-CN" dirty="0"/>
          </a:p>
          <a:p>
            <a:pPr eaLnBrk="1" hangingPunct="1">
              <a:lnSpc>
                <a:spcPct val="130000"/>
              </a:lnSpc>
            </a:pPr>
            <a:r>
              <a:rPr lang="en-US" altLang="zh-CN" dirty="0"/>
              <a:t>2. How (much/many) </a:t>
            </a:r>
            <a:r>
              <a:rPr lang="en-US" altLang="zh-CN" dirty="0">
                <a:solidFill>
                  <a:srgbClr val="FF0000"/>
                </a:solidFill>
              </a:rPr>
              <a:t>sugar</a:t>
            </a:r>
            <a:r>
              <a:rPr lang="en-US" altLang="zh-CN" dirty="0"/>
              <a:t> do we need?</a:t>
            </a:r>
            <a:r>
              <a:rPr lang="zh-CN" altLang="en-US" dirty="0"/>
              <a:t>  </a:t>
            </a:r>
            <a:endParaRPr lang="zh-CN" altLang="en-US" dirty="0"/>
          </a:p>
          <a:p>
            <a:pPr eaLnBrk="1" hangingPunct="1">
              <a:lnSpc>
                <a:spcPct val="130000"/>
              </a:lnSpc>
            </a:pPr>
            <a:r>
              <a:rPr lang="en-US" altLang="zh-CN" dirty="0"/>
              <a:t>3. How (much/many) </a:t>
            </a:r>
            <a:r>
              <a:rPr lang="en-US" altLang="zh-CN" dirty="0">
                <a:solidFill>
                  <a:srgbClr val="FF0000"/>
                </a:solidFill>
              </a:rPr>
              <a:t>bread</a:t>
            </a:r>
            <a:r>
              <a:rPr lang="en-US" altLang="zh-CN" dirty="0"/>
              <a:t> do we need? </a:t>
            </a:r>
            <a:endParaRPr lang="en-US" altLang="zh-CN" dirty="0"/>
          </a:p>
          <a:p>
            <a:pPr eaLnBrk="1" hangingPunct="1">
              <a:lnSpc>
                <a:spcPct val="130000"/>
              </a:lnSpc>
            </a:pPr>
            <a:r>
              <a:rPr lang="en-US" altLang="zh-CN" dirty="0"/>
              <a:t>4. How (much/many) </a:t>
            </a:r>
            <a:r>
              <a:rPr lang="en-US" altLang="zh-CN" dirty="0">
                <a:solidFill>
                  <a:srgbClr val="FF0000"/>
                </a:solidFill>
              </a:rPr>
              <a:t>tomato</a:t>
            </a:r>
            <a:r>
              <a:rPr lang="en-US" altLang="zh-CN" u="sng" dirty="0">
                <a:solidFill>
                  <a:srgbClr val="FF0000"/>
                </a:solidFill>
              </a:rPr>
              <a:t>es</a:t>
            </a:r>
            <a:r>
              <a:rPr lang="en-US" altLang="zh-CN" dirty="0"/>
              <a:t> do we need? </a:t>
            </a:r>
            <a:endParaRPr lang="en-US" altLang="zh-CN" dirty="0"/>
          </a:p>
          <a:p>
            <a:pPr eaLnBrk="1" hangingPunct="1">
              <a:lnSpc>
                <a:spcPct val="130000"/>
              </a:lnSpc>
            </a:pPr>
            <a:r>
              <a:rPr lang="en-US" altLang="zh-CN" dirty="0"/>
              <a:t>5. How (much/many) </a:t>
            </a:r>
            <a:r>
              <a:rPr lang="en-US" altLang="zh-CN" dirty="0">
                <a:solidFill>
                  <a:srgbClr val="FF0000"/>
                </a:solidFill>
              </a:rPr>
              <a:t>cheese</a:t>
            </a:r>
            <a:r>
              <a:rPr lang="en-US" altLang="zh-CN" dirty="0"/>
              <a:t> do we need?</a:t>
            </a:r>
            <a:endParaRPr lang="en-US" altLang="zh-CN" dirty="0"/>
          </a:p>
          <a:p>
            <a:pPr eaLnBrk="1" hangingPunct="1">
              <a:lnSpc>
                <a:spcPct val="130000"/>
              </a:lnSpc>
            </a:pPr>
            <a:r>
              <a:rPr lang="en-US" altLang="zh-CN" dirty="0"/>
              <a:t>6. </a:t>
            </a:r>
            <a:r>
              <a:rPr lang="en-US" altLang="zh-CN" dirty="0">
                <a:sym typeface="+mn-ea"/>
              </a:rPr>
              <a:t>How (much/many) </a:t>
            </a:r>
            <a:r>
              <a:rPr lang="en-US" altLang="zh-CN" dirty="0">
                <a:solidFill>
                  <a:srgbClr val="FF0000"/>
                </a:solidFill>
                <a:sym typeface="+mn-ea"/>
              </a:rPr>
              <a:t>yogurt</a:t>
            </a:r>
            <a:r>
              <a:rPr lang="en-US" altLang="zh-CN" dirty="0">
                <a:sym typeface="+mn-ea"/>
              </a:rPr>
              <a:t> do we need?</a:t>
            </a:r>
            <a:endParaRPr lang="en-US" altLang="zh-CN" dirty="0"/>
          </a:p>
        </p:txBody>
      </p:sp>
      <p:sp>
        <p:nvSpPr>
          <p:cNvPr id="10" name="椭圆形标注 9"/>
          <p:cNvSpPr>
            <a:spLocks noChangeArrowheads="1"/>
          </p:cNvSpPr>
          <p:nvPr/>
        </p:nvSpPr>
        <p:spPr bwMode="auto">
          <a:xfrm>
            <a:off x="3088844" y="5135233"/>
            <a:ext cx="1152525" cy="576262"/>
          </a:xfrm>
          <a:prstGeom prst="wedgeEllipseCallout">
            <a:avLst>
              <a:gd name="adj1" fmla="val -11708"/>
              <a:gd name="adj2" fmla="val 39806"/>
            </a:avLst>
          </a:prstGeom>
          <a:noFill/>
          <a:ln w="25400" algn="ctr">
            <a:solidFill>
              <a:srgbClr val="FF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15000"/>
              </a:lnSpc>
            </a:pPr>
            <a:endParaRPr lang="zh-CN" altLang="en-US" b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1" name="椭圆形标注 10"/>
          <p:cNvSpPr>
            <a:spLocks noChangeArrowheads="1"/>
          </p:cNvSpPr>
          <p:nvPr/>
        </p:nvSpPr>
        <p:spPr bwMode="auto">
          <a:xfrm>
            <a:off x="4241369" y="4552485"/>
            <a:ext cx="1152525" cy="574675"/>
          </a:xfrm>
          <a:prstGeom prst="wedgeEllipseCallout">
            <a:avLst>
              <a:gd name="adj1" fmla="val -2343"/>
              <a:gd name="adj2" fmla="val 39778"/>
            </a:avLst>
          </a:prstGeom>
          <a:noFill/>
          <a:ln w="25400" algn="ctr">
            <a:solidFill>
              <a:srgbClr val="FF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15000"/>
              </a:lnSpc>
            </a:pPr>
            <a:endParaRPr lang="zh-CN" altLang="en-US" b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2" name="椭圆形标注 11"/>
          <p:cNvSpPr>
            <a:spLocks noChangeArrowheads="1"/>
          </p:cNvSpPr>
          <p:nvPr/>
        </p:nvSpPr>
        <p:spPr bwMode="auto">
          <a:xfrm>
            <a:off x="3125356" y="3931566"/>
            <a:ext cx="1116013" cy="576262"/>
          </a:xfrm>
          <a:prstGeom prst="wedgeEllipseCallout">
            <a:avLst>
              <a:gd name="adj1" fmla="val -10454"/>
              <a:gd name="adj2" fmla="val 39806"/>
            </a:avLst>
          </a:prstGeom>
          <a:noFill/>
          <a:ln w="25400" algn="ctr">
            <a:solidFill>
              <a:srgbClr val="FF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15000"/>
              </a:lnSpc>
            </a:pPr>
            <a:endParaRPr lang="zh-CN" altLang="en-US" b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3" name="椭圆形标注 12"/>
          <p:cNvSpPr>
            <a:spLocks noChangeArrowheads="1"/>
          </p:cNvSpPr>
          <p:nvPr/>
        </p:nvSpPr>
        <p:spPr bwMode="auto">
          <a:xfrm>
            <a:off x="3208377" y="3207771"/>
            <a:ext cx="1042988" cy="576263"/>
          </a:xfrm>
          <a:prstGeom prst="wedgeEllipseCallout">
            <a:avLst>
              <a:gd name="adj1" fmla="val -7685"/>
              <a:gd name="adj2" fmla="val 39806"/>
            </a:avLst>
          </a:prstGeom>
          <a:noFill/>
          <a:ln w="25400" algn="ctr">
            <a:solidFill>
              <a:srgbClr val="FF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15000"/>
              </a:lnSpc>
            </a:pPr>
            <a:endParaRPr lang="zh-CN" altLang="en-US" b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4" name="椭圆形标注 13"/>
          <p:cNvSpPr>
            <a:spLocks noChangeArrowheads="1"/>
          </p:cNvSpPr>
          <p:nvPr/>
        </p:nvSpPr>
        <p:spPr bwMode="auto">
          <a:xfrm>
            <a:off x="4273937" y="2589872"/>
            <a:ext cx="1154112" cy="576262"/>
          </a:xfrm>
          <a:prstGeom prst="wedgeEllipseCallout">
            <a:avLst>
              <a:gd name="adj1" fmla="val -11759"/>
              <a:gd name="adj2" fmla="val 27412"/>
            </a:avLst>
          </a:prstGeom>
          <a:noFill/>
          <a:ln w="25400" algn="ctr">
            <a:solidFill>
              <a:srgbClr val="FF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15000"/>
              </a:lnSpc>
            </a:pPr>
            <a:endParaRPr lang="zh-CN" altLang="en-US" b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6" name="Rectangle 12"/>
          <p:cNvSpPr>
            <a:spLocks noChangeArrowheads="1"/>
          </p:cNvSpPr>
          <p:nvPr/>
        </p:nvSpPr>
        <p:spPr bwMode="auto">
          <a:xfrm>
            <a:off x="2015653" y="1686811"/>
            <a:ext cx="8202410" cy="6477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anchor="ctr"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dirty="0">
                <a:solidFill>
                  <a:srgbClr val="0000FF"/>
                </a:solidFill>
                <a:latin typeface="Arial" panose="020B0604020202020204" pitchFamily="34" charset="0"/>
              </a:rPr>
              <a:t>Circle the correct word in each question.</a:t>
            </a:r>
            <a:endParaRPr lang="zh-CN" altLang="en-US" dirty="0">
              <a:solidFill>
                <a:srgbClr val="0000FF"/>
              </a:solidFill>
              <a:latin typeface="Arial" panose="020B0604020202020204" pitchFamily="34" charset="0"/>
            </a:endParaRPr>
          </a:p>
        </p:txBody>
      </p:sp>
      <p:sp>
        <p:nvSpPr>
          <p:cNvPr id="12304" name="Oval 16"/>
          <p:cNvSpPr>
            <a:spLocks noChangeArrowheads="1"/>
          </p:cNvSpPr>
          <p:nvPr/>
        </p:nvSpPr>
        <p:spPr bwMode="auto">
          <a:xfrm>
            <a:off x="2015652" y="1759837"/>
            <a:ext cx="1296988" cy="574675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32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2214" y="401056"/>
            <a:ext cx="3216122" cy="112998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031" y="1650526"/>
            <a:ext cx="862786" cy="862786"/>
          </a:xfrm>
          <a:prstGeom prst="rect">
            <a:avLst/>
          </a:prstGeom>
        </p:spPr>
      </p:pic>
      <p:sp>
        <p:nvSpPr>
          <p:cNvPr id="3" name="椭圆形标注 2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3072334" y="5836273"/>
            <a:ext cx="1152525" cy="576262"/>
          </a:xfrm>
          <a:prstGeom prst="wedgeEllipseCallout">
            <a:avLst>
              <a:gd name="adj1" fmla="val -11708"/>
              <a:gd name="adj2" fmla="val 39806"/>
            </a:avLst>
          </a:prstGeom>
          <a:noFill/>
          <a:ln w="25400" algn="ctr">
            <a:solidFill>
              <a:srgbClr val="FF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15000"/>
              </a:lnSpc>
            </a:pPr>
            <a:endParaRPr lang="zh-CN" altLang="en-US" b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ldLvl="0" animBg="1"/>
      <p:bldP spid="11" grpId="0" bldLvl="0" animBg="1"/>
      <p:bldP spid="12" grpId="0" bldLvl="0" animBg="1"/>
      <p:bldP spid="13" grpId="0" bldLvl="0" animBg="1"/>
      <p:bldP spid="14" grpId="0" bldLvl="0" animBg="1"/>
      <p:bldP spid="3" grpId="0" bldLvl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Text Box 19"/>
          <p:cNvSpPr txBox="1">
            <a:spLocks noChangeArrowheads="1"/>
          </p:cNvSpPr>
          <p:nvPr/>
        </p:nvSpPr>
        <p:spPr bwMode="auto">
          <a:xfrm>
            <a:off x="4813300" y="117475"/>
            <a:ext cx="624840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3600" dirty="0">
                <a:solidFill>
                  <a:srgbClr val="0000FF"/>
                </a:solidFill>
              </a:rPr>
              <a:t>How do we make a fruit salad?</a:t>
            </a:r>
            <a:endParaRPr lang="en-US" altLang="zh-CN" sz="3600" dirty="0">
              <a:solidFill>
                <a:srgbClr val="0000FF"/>
              </a:solidFill>
            </a:endParaRPr>
          </a:p>
        </p:txBody>
      </p:sp>
      <p:sp>
        <p:nvSpPr>
          <p:cNvPr id="12" name="Text Box 19"/>
          <p:cNvSpPr txBox="1">
            <a:spLocks noChangeArrowheads="1"/>
          </p:cNvSpPr>
          <p:nvPr/>
        </p:nvSpPr>
        <p:spPr bwMode="auto">
          <a:xfrm>
            <a:off x="5093970" y="5085715"/>
            <a:ext cx="2451100" cy="6140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3400" dirty="0">
                <a:solidFill>
                  <a:schemeClr val="tx1"/>
                </a:solidFill>
                <a:highlight>
                  <a:srgbClr val="FFFF00"/>
                </a:highlight>
              </a:rPr>
              <a:t>a fruit salad</a:t>
            </a:r>
            <a:endParaRPr lang="en-US" altLang="zh-CN" sz="3400" dirty="0">
              <a:solidFill>
                <a:schemeClr val="tx1"/>
              </a:solidFill>
              <a:highlight>
                <a:srgbClr val="FFFF00"/>
              </a:highlight>
            </a:endParaRPr>
          </a:p>
        </p:txBody>
      </p:sp>
      <p:sp>
        <p:nvSpPr>
          <p:cNvPr id="3" name="Text Box 19"/>
          <p:cNvSpPr txBox="1">
            <a:spLocks noChangeArrowheads="1"/>
          </p:cNvSpPr>
          <p:nvPr/>
        </p:nvSpPr>
        <p:spPr bwMode="auto">
          <a:xfrm>
            <a:off x="900430" y="5673090"/>
            <a:ext cx="10904220" cy="953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sz="2800" dirty="0">
                <a:solidFill>
                  <a:schemeClr val="tx1"/>
                </a:solidFill>
                <a:highlight>
                  <a:srgbClr val="FFFF00"/>
                </a:highlight>
              </a:rPr>
              <a:t>水果沙拉</a:t>
            </a:r>
            <a:r>
              <a:rPr lang="en-US" sz="2800" dirty="0">
                <a:solidFill>
                  <a:schemeClr val="tx1"/>
                </a:solidFill>
                <a:highlight>
                  <a:srgbClr val="FFFF00"/>
                </a:highlight>
              </a:rPr>
              <a:t>: </a:t>
            </a:r>
            <a:r>
              <a:rPr sz="2800" dirty="0">
                <a:solidFill>
                  <a:schemeClr val="tx1"/>
                </a:solidFill>
                <a:highlight>
                  <a:srgbClr val="FFFF00"/>
                </a:highlight>
              </a:rPr>
              <a:t>将不同的水果切成丁状</a:t>
            </a:r>
            <a:r>
              <a:rPr lang="en-US" sz="2800" dirty="0">
                <a:solidFill>
                  <a:schemeClr val="tx1"/>
                </a:solidFill>
                <a:highlight>
                  <a:srgbClr val="FFFF00"/>
                </a:highlight>
              </a:rPr>
              <a:t>/</a:t>
            </a:r>
            <a:r>
              <a:rPr sz="2800" dirty="0">
                <a:solidFill>
                  <a:schemeClr val="tx1"/>
                </a:solidFill>
                <a:highlight>
                  <a:srgbClr val="FFFF00"/>
                </a:highlight>
              </a:rPr>
              <a:t>方块，摆放在盘子里，浇上配酱</a:t>
            </a:r>
            <a:r>
              <a:rPr lang="en-US" sz="2800" dirty="0">
                <a:solidFill>
                  <a:schemeClr val="tx1"/>
                </a:solidFill>
                <a:highlight>
                  <a:srgbClr val="FFFF00"/>
                </a:highlight>
              </a:rPr>
              <a:t>(</a:t>
            </a:r>
            <a:r>
              <a:rPr sz="2800" dirty="0">
                <a:solidFill>
                  <a:schemeClr val="tx1"/>
                </a:solidFill>
                <a:highlight>
                  <a:srgbClr val="FFFF00"/>
                </a:highlight>
              </a:rPr>
              <a:t>如沙拉酱</a:t>
            </a:r>
            <a:r>
              <a:rPr lang="en-US" sz="2800" dirty="0">
                <a:solidFill>
                  <a:schemeClr val="tx1"/>
                </a:solidFill>
                <a:highlight>
                  <a:srgbClr val="FFFF00"/>
                </a:highlight>
              </a:rPr>
              <a:t> /</a:t>
            </a:r>
            <a:r>
              <a:rPr sz="2800" dirty="0">
                <a:solidFill>
                  <a:schemeClr val="tx1"/>
                </a:solidFill>
                <a:highlight>
                  <a:srgbClr val="FFFF00"/>
                </a:highlight>
              </a:rPr>
              <a:t>酸奶</a:t>
            </a:r>
            <a:r>
              <a:rPr lang="en-US" sz="2800" dirty="0">
                <a:solidFill>
                  <a:schemeClr val="tx1"/>
                </a:solidFill>
                <a:highlight>
                  <a:srgbClr val="FFFF00"/>
                </a:highlight>
              </a:rPr>
              <a:t> /</a:t>
            </a:r>
            <a:r>
              <a:rPr sz="2800" dirty="0">
                <a:solidFill>
                  <a:schemeClr val="tx1"/>
                </a:solidFill>
                <a:highlight>
                  <a:srgbClr val="FFFF00"/>
                </a:highlight>
              </a:rPr>
              <a:t>蜂蜜等</a:t>
            </a:r>
            <a:r>
              <a:rPr lang="en-US" sz="2800" dirty="0">
                <a:solidFill>
                  <a:schemeClr val="tx1"/>
                </a:solidFill>
                <a:highlight>
                  <a:srgbClr val="FFFF00"/>
                </a:highlight>
              </a:rPr>
              <a:t>)</a:t>
            </a:r>
            <a:r>
              <a:rPr sz="2800" dirty="0">
                <a:solidFill>
                  <a:schemeClr val="tx1"/>
                </a:solidFill>
                <a:highlight>
                  <a:srgbClr val="FFFF00"/>
                </a:highlight>
              </a:rPr>
              <a:t>，进行搅拌就完成了。</a:t>
            </a:r>
            <a:endParaRPr sz="2800" dirty="0">
              <a:solidFill>
                <a:schemeClr val="tx1"/>
              </a:solidFill>
              <a:highlight>
                <a:srgbClr val="FFFF00"/>
              </a:highlight>
            </a:endParaRPr>
          </a:p>
        </p:txBody>
      </p:sp>
      <p:pic>
        <p:nvPicPr>
          <p:cNvPr id="5" name="图片 4" descr="微信图片_2023112708475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02125" y="1061085"/>
            <a:ext cx="3706495" cy="3951605"/>
          </a:xfrm>
          <a:prstGeom prst="rect">
            <a:avLst/>
          </a:prstGeom>
        </p:spPr>
      </p:pic>
      <p:sp>
        <p:nvSpPr>
          <p:cNvPr id="2" name="Text Box 19"/>
          <p:cNvSpPr txBox="1">
            <a:spLocks noChangeArrowheads="1"/>
          </p:cNvSpPr>
          <p:nvPr/>
        </p:nvSpPr>
        <p:spPr bwMode="auto">
          <a:xfrm>
            <a:off x="191770" y="44450"/>
            <a:ext cx="4621530" cy="147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3600" dirty="0">
                <a:solidFill>
                  <a:srgbClr val="FF0000"/>
                </a:solidFill>
              </a:rPr>
              <a:t>——</a:t>
            </a:r>
            <a:r>
              <a:rPr lang="en-US" sz="3600" dirty="0">
                <a:solidFill>
                  <a:srgbClr val="FF0000"/>
                </a:solidFill>
              </a:rPr>
              <a:t>What</a:t>
            </a:r>
            <a:r>
              <a:rPr lang="en-US" altLang="zh-CN" sz="3600" dirty="0">
                <a:solidFill>
                  <a:srgbClr val="FF0000"/>
                </a:solidFill>
              </a:rPr>
              <a:t> do you see?</a:t>
            </a:r>
            <a:endParaRPr lang="en-US" altLang="zh-CN" sz="3600" dirty="0">
              <a:solidFill>
                <a:srgbClr val="FF0000"/>
              </a:solidFill>
            </a:endParaRPr>
          </a:p>
          <a:p>
            <a:pPr eaLnBrk="1" hangingPunct="1">
              <a:spcBef>
                <a:spcPct val="50000"/>
              </a:spcBef>
            </a:pPr>
            <a:r>
              <a:rPr lang="en-US" altLang="zh-CN" sz="3600" dirty="0">
                <a:solidFill>
                  <a:srgbClr val="FF0000"/>
                </a:solidFill>
              </a:rPr>
              <a:t>——We see ...</a:t>
            </a:r>
            <a:endParaRPr lang="zh-CN" altLang="en-US" sz="36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>
    <p:wheel spokes="4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3" grpId="0"/>
      <p:bldP spid="1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7" name="Text Box 5"/>
          <p:cNvSpPr txBox="1">
            <a:spLocks noChangeArrowheads="1"/>
          </p:cNvSpPr>
          <p:nvPr/>
        </p:nvSpPr>
        <p:spPr bwMode="auto">
          <a:xfrm>
            <a:off x="839470" y="116840"/>
            <a:ext cx="11168380" cy="10388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lang="en-US" altLang="zh-CN" sz="2800" dirty="0">
                <a:solidFill>
                  <a:srgbClr val="0000FF"/>
                </a:solidFill>
                <a:latin typeface="Arial" panose="020B0604020202020204" pitchFamily="34" charset="0"/>
              </a:rPr>
              <a:t>Look at the picture about the ingredients</a:t>
            </a:r>
            <a:r>
              <a:rPr lang="en-US" altLang="zh-CN" sz="2000" dirty="0">
                <a:solidFill>
                  <a:srgbClr val="0000FF"/>
                </a:solidFill>
                <a:sym typeface="+mn-ea"/>
              </a:rPr>
              <a:t>(</a:t>
            </a:r>
            <a:r>
              <a:rPr lang="zh-CN" altLang="en-US" sz="2000" dirty="0">
                <a:solidFill>
                  <a:srgbClr val="0000FF"/>
                </a:solidFill>
                <a:sym typeface="+mn-ea"/>
              </a:rPr>
              <a:t>原料</a:t>
            </a:r>
            <a:r>
              <a:rPr lang="en-US" altLang="zh-CN" sz="2000" dirty="0">
                <a:solidFill>
                  <a:srgbClr val="0000FF"/>
                </a:solidFill>
                <a:sym typeface="+mn-ea"/>
              </a:rPr>
              <a:t>)</a:t>
            </a:r>
            <a:r>
              <a:rPr lang="en-US" altLang="zh-CN" sz="2800" dirty="0">
                <a:solidFill>
                  <a:srgbClr val="0000FF"/>
                </a:solidFill>
                <a:latin typeface="Arial" panose="020B0604020202020204" pitchFamily="34" charset="0"/>
              </a:rPr>
              <a:t> of making a fruit salad. What are they? </a:t>
            </a:r>
            <a:r>
              <a:rPr lang="en-US" altLang="zh-CN" sz="2800" dirty="0">
                <a:solidFill>
                  <a:srgbClr val="00B050"/>
                </a:solidFill>
                <a:latin typeface="Arial" panose="020B0604020202020204" pitchFamily="34" charset="0"/>
              </a:rPr>
              <a:t>Complete the chart with the ingredients.</a:t>
            </a:r>
            <a:r>
              <a:rPr lang="en-US" altLang="zh-CN" sz="2800" dirty="0">
                <a:solidFill>
                  <a:srgbClr val="0000FF"/>
                </a:solidFill>
                <a:latin typeface="Arial" panose="020B0604020202020204" pitchFamily="34" charset="0"/>
              </a:rPr>
              <a:t>  </a:t>
            </a:r>
            <a:endParaRPr lang="en-US" altLang="zh-CN" sz="2800" dirty="0">
              <a:solidFill>
                <a:srgbClr val="0000FF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18483" name="Group 51"/>
          <p:cNvGraphicFramePr>
            <a:graphicFrameLocks noGrp="1"/>
          </p:cNvGraphicFramePr>
          <p:nvPr/>
        </p:nvGraphicFramePr>
        <p:xfrm>
          <a:off x="942208" y="4597060"/>
          <a:ext cx="10842423" cy="1679500"/>
        </p:xfrm>
        <a:graphic>
          <a:graphicData uri="http://schemas.openxmlformats.org/drawingml/2006/table">
            <a:tbl>
              <a:tblPr/>
              <a:tblGrid>
                <a:gridCol w="2201464"/>
                <a:gridCol w="8640959"/>
              </a:tblGrid>
              <a:tr h="815404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How many</a:t>
                      </a:r>
                      <a:endParaRPr kumimoji="0" lang="zh-CN" altLang="en-US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bananas,</a:t>
                      </a:r>
                      <a:endParaRPr kumimoji="0" lang="zh-CN" altLang="en-US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</a:tr>
              <a:tr h="864096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How much</a:t>
                      </a:r>
                      <a:endParaRPr kumimoji="0" lang="zh-CN" altLang="en-US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yogurt,</a:t>
                      </a:r>
                      <a:endParaRPr kumimoji="0" lang="zh-CN" altLang="en-US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</a:tr>
            </a:tbl>
          </a:graphicData>
        </a:graphic>
      </p:graphicFrame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4758633" y="5585755"/>
            <a:ext cx="190976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dirty="0">
                <a:solidFill>
                  <a:srgbClr val="FF0000"/>
                </a:solidFill>
              </a:rPr>
              <a:t>honey</a:t>
            </a:r>
            <a:endParaRPr kumimoji="1" lang="en-US" altLang="zh-CN" dirty="0">
              <a:solidFill>
                <a:srgbClr val="FF0000"/>
              </a:solidFill>
            </a:endParaRPr>
          </a:p>
        </p:txBody>
      </p:sp>
      <p:sp>
        <p:nvSpPr>
          <p:cNvPr id="9" name="Text Box 6"/>
          <p:cNvSpPr txBox="1">
            <a:spLocks noChangeArrowheads="1"/>
          </p:cNvSpPr>
          <p:nvPr/>
        </p:nvSpPr>
        <p:spPr bwMode="auto">
          <a:xfrm>
            <a:off x="7608167" y="4750394"/>
            <a:ext cx="17272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dirty="0">
                <a:solidFill>
                  <a:srgbClr val="FF0000"/>
                </a:solidFill>
              </a:rPr>
              <a:t>apples,</a:t>
            </a:r>
            <a:r>
              <a:rPr lang="en-US" altLang="zh-CN" dirty="0"/>
              <a:t>     </a:t>
            </a:r>
            <a:endParaRPr lang="en-US" altLang="zh-CN" dirty="0"/>
          </a:p>
        </p:txBody>
      </p:sp>
      <p:sp>
        <p:nvSpPr>
          <p:cNvPr id="7" name="Text Box 19"/>
          <p:cNvSpPr txBox="1">
            <a:spLocks noChangeArrowheads="1"/>
          </p:cNvSpPr>
          <p:nvPr/>
        </p:nvSpPr>
        <p:spPr bwMode="auto">
          <a:xfrm>
            <a:off x="5046665" y="4741683"/>
            <a:ext cx="288131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dirty="0">
                <a:solidFill>
                  <a:srgbClr val="FF0000"/>
                </a:solidFill>
              </a:rPr>
              <a:t>watermelons,</a:t>
            </a:r>
            <a:endParaRPr lang="en-US" altLang="zh-CN" dirty="0"/>
          </a:p>
        </p:txBody>
      </p:sp>
      <p:sp>
        <p:nvSpPr>
          <p:cNvPr id="11" name="Text Box 22"/>
          <p:cNvSpPr txBox="1">
            <a:spLocks noChangeArrowheads="1"/>
          </p:cNvSpPr>
          <p:nvPr/>
        </p:nvSpPr>
        <p:spPr bwMode="auto">
          <a:xfrm>
            <a:off x="8904312" y="4741683"/>
            <a:ext cx="158516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dirty="0">
                <a:solidFill>
                  <a:srgbClr val="FF0000"/>
                </a:solidFill>
              </a:rPr>
              <a:t>oranges</a:t>
            </a:r>
            <a:endParaRPr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349" y="8"/>
            <a:ext cx="1042642" cy="104264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0815" y="1198245"/>
            <a:ext cx="9706610" cy="31953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7" grpId="0"/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6" name="Text Box 5"/>
          <p:cNvSpPr txBox="1">
            <a:spLocks noChangeArrowheads="1"/>
          </p:cNvSpPr>
          <p:nvPr/>
        </p:nvSpPr>
        <p:spPr bwMode="auto">
          <a:xfrm>
            <a:off x="984250" y="260350"/>
            <a:ext cx="10838180" cy="18630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dirty="0">
                <a:solidFill>
                  <a:srgbClr val="FF0000"/>
                </a:solidFill>
                <a:latin typeface="Arial" panose="020B0604020202020204" pitchFamily="34" charset="0"/>
              </a:rPr>
              <a:t>Listen to the conversation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</a:rPr>
              <a:t> about making a fruit salad. </a:t>
            </a:r>
            <a:endParaRPr lang="en-US" altLang="zh-CN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dirty="0">
                <a:solidFill>
                  <a:srgbClr val="0000FF"/>
                </a:solidFill>
                <a:latin typeface="Arial" panose="020B0604020202020204" pitchFamily="34" charset="0"/>
              </a:rPr>
              <a:t>Write the ingredients</a:t>
            </a:r>
            <a:r>
              <a:rPr lang="en-US" altLang="zh-CN" sz="2000" dirty="0">
                <a:solidFill>
                  <a:srgbClr val="0000FF"/>
                </a:solidFill>
                <a:latin typeface="Arial" panose="020B0604020202020204" pitchFamily="34" charset="0"/>
              </a:rPr>
              <a:t>(</a:t>
            </a:r>
            <a:r>
              <a:rPr lang="zh-CN" altLang="en-US" sz="2000" dirty="0">
                <a:solidFill>
                  <a:srgbClr val="0000FF"/>
                </a:solidFill>
                <a:latin typeface="Arial" panose="020B0604020202020204" pitchFamily="34" charset="0"/>
              </a:rPr>
              <a:t>原料</a:t>
            </a:r>
            <a:r>
              <a:rPr lang="en-US" altLang="zh-CN" sz="2000" dirty="0">
                <a:solidFill>
                  <a:srgbClr val="0000FF"/>
                </a:solidFill>
                <a:latin typeface="Arial" panose="020B0604020202020204" pitchFamily="34" charset="0"/>
              </a:rPr>
              <a:t>)</a:t>
            </a:r>
            <a:r>
              <a:rPr lang="en-US" altLang="zh-CN" dirty="0">
                <a:solidFill>
                  <a:srgbClr val="0000FF"/>
                </a:solidFill>
                <a:latin typeface="Arial" panose="020B0604020202020204" pitchFamily="34" charset="0"/>
              </a:rPr>
              <a:t> under the correct amount</a:t>
            </a:r>
            <a:r>
              <a:rPr lang="en-US" altLang="zh-CN" sz="2000" dirty="0">
                <a:solidFill>
                  <a:srgbClr val="0000FF"/>
                </a:solidFill>
                <a:latin typeface="Arial" panose="020B0604020202020204" pitchFamily="34" charset="0"/>
              </a:rPr>
              <a:t>(</a:t>
            </a:r>
            <a:r>
              <a:rPr lang="zh-CN" altLang="en-US" sz="2000" dirty="0">
                <a:solidFill>
                  <a:srgbClr val="0000FF"/>
                </a:solidFill>
                <a:latin typeface="Arial" panose="020B0604020202020204" pitchFamily="34" charset="0"/>
              </a:rPr>
              <a:t>数量</a:t>
            </a:r>
            <a:r>
              <a:rPr lang="en-US" altLang="zh-CN" sz="2000" dirty="0">
                <a:solidFill>
                  <a:srgbClr val="0000FF"/>
                </a:solidFill>
                <a:latin typeface="Arial" panose="020B0604020202020204" pitchFamily="34" charset="0"/>
              </a:rPr>
              <a:t>)</a:t>
            </a:r>
            <a:r>
              <a:rPr lang="en-US" altLang="zh-CN" dirty="0">
                <a:solidFill>
                  <a:srgbClr val="0000FF"/>
                </a:solidFill>
                <a:latin typeface="Arial" panose="020B0604020202020204" pitchFamily="34" charset="0"/>
              </a:rPr>
              <a:t> in the chart.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endParaRPr lang="en-US" altLang="zh-CN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20539" name="Group 59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871136" y="3017879"/>
          <a:ext cx="10657205" cy="2169899"/>
        </p:xfrm>
        <a:graphic>
          <a:graphicData uri="http://schemas.openxmlformats.org/drawingml/2006/table">
            <a:tbl>
              <a:tblPr/>
              <a:tblGrid>
                <a:gridCol w="2560320"/>
                <a:gridCol w="1656184"/>
                <a:gridCol w="1944216"/>
                <a:gridCol w="2088232"/>
                <a:gridCol w="2407982"/>
              </a:tblGrid>
              <a:tr h="70485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one</a:t>
                      </a:r>
                      <a:endParaRPr kumimoji="0" lang="en-US" altLang="zh-CN" sz="3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two</a:t>
                      </a:r>
                      <a:endParaRPr kumimoji="0" lang="en-US" altLang="zh-CN" sz="3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three</a:t>
                      </a:r>
                      <a:endParaRPr kumimoji="0" lang="en-US" altLang="zh-CN" sz="3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one cup</a:t>
                      </a:r>
                      <a:endParaRPr kumimoji="0" lang="en-US" altLang="zh-CN" sz="3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two spoons</a:t>
                      </a:r>
                      <a:endParaRPr kumimoji="0" lang="en-US" altLang="zh-CN" sz="3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</a:tr>
              <a:tr h="1465049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3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3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3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3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3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0532" name="Text Box 52"/>
          <p:cNvSpPr txBox="1">
            <a:spLocks noChangeArrowheads="1"/>
          </p:cNvSpPr>
          <p:nvPr/>
        </p:nvSpPr>
        <p:spPr bwMode="auto">
          <a:xfrm>
            <a:off x="5225173" y="4244251"/>
            <a:ext cx="1944688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3200" dirty="0">
                <a:solidFill>
                  <a:srgbClr val="FF0000"/>
                </a:solidFill>
                <a:cs typeface="Times New Roman" panose="02020603050405020304" pitchFamily="18" charset="0"/>
              </a:rPr>
              <a:t>bananas</a:t>
            </a:r>
            <a:endParaRPr lang="en-US" altLang="zh-CN" sz="3200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20533" name="Text Box 53"/>
          <p:cNvSpPr txBox="1">
            <a:spLocks noChangeArrowheads="1"/>
          </p:cNvSpPr>
          <p:nvPr/>
        </p:nvSpPr>
        <p:spPr bwMode="auto">
          <a:xfrm>
            <a:off x="999424" y="3943760"/>
            <a:ext cx="2413000" cy="5835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3200" dirty="0">
                <a:solidFill>
                  <a:schemeClr val="tx1"/>
                </a:solidFill>
                <a:cs typeface="Times New Roman" panose="02020603050405020304" pitchFamily="18" charset="0"/>
              </a:rPr>
              <a:t>watermelon</a:t>
            </a:r>
            <a:endParaRPr lang="en-US" altLang="zh-CN" sz="3200" dirty="0"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  <p:sp>
        <p:nvSpPr>
          <p:cNvPr id="20534" name="Text Box 54"/>
          <p:cNvSpPr txBox="1">
            <a:spLocks noChangeArrowheads="1"/>
          </p:cNvSpPr>
          <p:nvPr/>
        </p:nvSpPr>
        <p:spPr bwMode="auto">
          <a:xfrm>
            <a:off x="9349871" y="4218126"/>
            <a:ext cx="1476375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3200" dirty="0">
                <a:solidFill>
                  <a:srgbClr val="FF0000"/>
                </a:solidFill>
                <a:cs typeface="Times New Roman" panose="02020603050405020304" pitchFamily="18" charset="0"/>
              </a:rPr>
              <a:t>honey</a:t>
            </a:r>
            <a:endParaRPr lang="en-US" altLang="zh-CN" sz="3200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20535" name="Text Box 55"/>
          <p:cNvSpPr txBox="1">
            <a:spLocks noChangeArrowheads="1"/>
          </p:cNvSpPr>
          <p:nvPr/>
        </p:nvSpPr>
        <p:spPr bwMode="auto">
          <a:xfrm>
            <a:off x="3603858" y="4218125"/>
            <a:ext cx="151130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3200" dirty="0">
                <a:solidFill>
                  <a:srgbClr val="FF0000"/>
                </a:solidFill>
                <a:cs typeface="Times New Roman" panose="02020603050405020304" pitchFamily="18" charset="0"/>
              </a:rPr>
              <a:t>apples</a:t>
            </a:r>
            <a:endParaRPr lang="en-US" altLang="zh-CN" sz="3200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20536" name="Text Box 56"/>
          <p:cNvSpPr txBox="1">
            <a:spLocks noChangeArrowheads="1"/>
          </p:cNvSpPr>
          <p:nvPr/>
        </p:nvSpPr>
        <p:spPr bwMode="auto">
          <a:xfrm>
            <a:off x="7392764" y="4236146"/>
            <a:ext cx="151130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3200" dirty="0">
                <a:solidFill>
                  <a:srgbClr val="FF0000"/>
                </a:solidFill>
                <a:cs typeface="Times New Roman" panose="02020603050405020304" pitchFamily="18" charset="0"/>
              </a:rPr>
              <a:t>yogurt</a:t>
            </a:r>
            <a:endParaRPr lang="en-US" altLang="zh-CN" sz="3200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20537" name="Text Box 57"/>
          <p:cNvSpPr txBox="1">
            <a:spLocks noChangeArrowheads="1"/>
          </p:cNvSpPr>
          <p:nvPr/>
        </p:nvSpPr>
        <p:spPr bwMode="auto">
          <a:xfrm>
            <a:off x="1395983" y="4585110"/>
            <a:ext cx="1944687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3200" dirty="0">
                <a:solidFill>
                  <a:srgbClr val="FF0000"/>
                </a:solidFill>
                <a:cs typeface="Times New Roman" panose="02020603050405020304" pitchFamily="18" charset="0"/>
              </a:rPr>
              <a:t>orange</a:t>
            </a:r>
            <a:endParaRPr lang="en-US" altLang="zh-CN" sz="3200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252" y="188608"/>
            <a:ext cx="1083386" cy="1083386"/>
          </a:xfrm>
          <a:prstGeom prst="rect">
            <a:avLst/>
          </a:prstGeom>
        </p:spPr>
      </p:pic>
      <p:pic>
        <p:nvPicPr>
          <p:cNvPr id="4" name="Section A 2b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2692" y="1413118"/>
            <a:ext cx="1007715" cy="7693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05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205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20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205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205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2" dur="6039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3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20532" grpId="0" bldLvl="0" animBg="1"/>
      <p:bldP spid="20534" grpId="0" bldLvl="0" animBg="1"/>
      <p:bldP spid="20535" grpId="0" bldLvl="0" animBg="1"/>
      <p:bldP spid="20536" grpId="0" bldLvl="0" animBg="1"/>
      <p:bldP spid="20537" grpId="0" bldLvl="0" animBg="1"/>
    </p:bldLst>
  </p:timing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TABLE_ENDDRAG_ORIGIN_RECT" val="500*185"/>
  <p:tag name="TABLE_ENDDRAG_RECT" val="243*143*500*185"/>
</p:tagLst>
</file>

<file path=ppt/tags/tag2.xml><?xml version="1.0" encoding="utf-8"?>
<p:tagLst xmlns:p="http://schemas.openxmlformats.org/presentationml/2006/main">
  <p:tag name="KSO_WM_UNIT_TABLE_BEAUTIFY" val="smartTable{3f83e33c-148f-4700-8445-2c53006ed2bc}"/>
</p:tagLst>
</file>

<file path=ppt/tags/tag20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TABLE_ENDDRAG_ORIGIN_RECT" val="500*185"/>
  <p:tag name="TABLE_ENDDRAG_RECT" val="243*143*500*185"/>
</p:tagLst>
</file>

<file path=ppt/tags/tag23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UNIT_TABLE_BEAUTIFY" val="smartTable{7b87e116-d811-4fbf-b21d-f770bac8b6ac}"/>
  <p:tag name="TABLE_ENDDRAG_ORIGIN_RECT" val="933*150"/>
  <p:tag name="TABLE_ENDDRAG_RECT" val="16*48*933*150"/>
  <p:tag name="KSO_WM_BEAUTIFY_FLAG" val=""/>
</p:tagLst>
</file>

<file path=ppt/tags/tag25.xml><?xml version="1.0" encoding="utf-8"?>
<p:tagLst xmlns:p="http://schemas.openxmlformats.org/presentationml/2006/main">
  <p:tag name="TABLE_ENDDRAG_ORIGIN_RECT" val="500*185"/>
  <p:tag name="TABLE_ENDDRAG_RECT" val="243*143*500*185"/>
</p:tagLst>
</file>

<file path=ppt/tags/tag26.xml><?xml version="1.0" encoding="utf-8"?>
<p:tagLst xmlns:p="http://schemas.openxmlformats.org/presentationml/2006/main">
  <p:tag name="commondata" val="eyJoZGlkIjoiNDM4NDRhZjIyZDUyMzExNjg0NmQ2NTc2MzhlMmQ2ZTYifQ=="/>
</p:tagLst>
</file>

<file path=ppt/tags/tag3.xml><?xml version="1.0" encoding="utf-8"?>
<p:tagLst xmlns:p="http://schemas.openxmlformats.org/presentationml/2006/main">
  <p:tag name="KSO_WM_UNIT_TABLE_BEAUTIFY" val="smartTable{c9e32bc2-2f54-4070-997c-5421e8bbc25f}"/>
  <p:tag name="TABLE_ENDDRAG_ORIGIN_RECT" val="933*150"/>
  <p:tag name="TABLE_ENDDRAG_RECT" val="16*48*933*150"/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默认设计模板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10.xml><?xml version="1.0" encoding="utf-8"?>
<a:themeOverride xmlns:a="http://schemas.openxmlformats.org/drawingml/2006/main">
  <a:clrScheme name="默认设计模板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2.xml><?xml version="1.0" encoding="utf-8"?>
<a:themeOverride xmlns:a="http://schemas.openxmlformats.org/drawingml/2006/main">
  <a:clrScheme name="默认设计模板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3.xml><?xml version="1.0" encoding="utf-8"?>
<a:themeOverride xmlns:a="http://schemas.openxmlformats.org/drawingml/2006/main">
  <a:clrScheme name="默认设计模板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4.xml><?xml version="1.0" encoding="utf-8"?>
<a:themeOverride xmlns:a="http://schemas.openxmlformats.org/drawingml/2006/main">
  <a:clrScheme name="默认设计模板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5.xml><?xml version="1.0" encoding="utf-8"?>
<a:themeOverride xmlns:a="http://schemas.openxmlformats.org/drawingml/2006/main">
  <a:clrScheme name="默认设计模板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6.xml><?xml version="1.0" encoding="utf-8"?>
<a:themeOverride xmlns:a="http://schemas.openxmlformats.org/drawingml/2006/main">
  <a:clrScheme name="默认设计模板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7.xml><?xml version="1.0" encoding="utf-8"?>
<a:themeOverride xmlns:a="http://schemas.openxmlformats.org/drawingml/2006/main">
  <a:clrScheme name="默认设计模板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8.xml><?xml version="1.0" encoding="utf-8"?>
<a:themeOverride xmlns:a="http://schemas.openxmlformats.org/drawingml/2006/main">
  <a:clrScheme name="默认设计模板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9.xml><?xml version="1.0" encoding="utf-8"?>
<a:themeOverride xmlns:a="http://schemas.openxmlformats.org/drawingml/2006/main">
  <a:clrScheme name="默认设计模板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11026</Words>
  <Application>WPS 演示</Application>
  <PresentationFormat>宽屏</PresentationFormat>
  <Paragraphs>656</Paragraphs>
  <Slides>50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50</vt:i4>
      </vt:variant>
    </vt:vector>
  </HeadingPairs>
  <TitlesOfParts>
    <vt:vector size="59" baseType="lpstr">
      <vt:lpstr>Arial</vt:lpstr>
      <vt:lpstr>宋体</vt:lpstr>
      <vt:lpstr>Wingdings</vt:lpstr>
      <vt:lpstr>Times New Roman</vt:lpstr>
      <vt:lpstr>黑体</vt:lpstr>
      <vt:lpstr>微软雅黑</vt:lpstr>
      <vt:lpstr>Arial Unicode MS</vt:lpstr>
      <vt:lpstr>Calibri</vt:lpstr>
      <vt:lpstr>默认设计模板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Administrator</cp:lastModifiedBy>
  <cp:revision>470</cp:revision>
  <dcterms:created xsi:type="dcterms:W3CDTF">2013-03-17T02:35:00Z</dcterms:created>
  <dcterms:modified xsi:type="dcterms:W3CDTF">2024-11-29T06:18:33Z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2E1C0C30047A42498FC7B7CC9031F32C_12</vt:lpwstr>
  </property>
  <property fmtid="{D5CDD505-2E9C-101B-9397-08002B2CF9AE}" pid="3" name="KSOProductBuildVer">
    <vt:lpwstr>2052-12.1.0.18912</vt:lpwstr>
  </property>
</Properties>
</file>